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63" r:id="rId4"/>
    <p:sldId id="264" r:id="rId5"/>
    <p:sldId id="295" r:id="rId6"/>
    <p:sldId id="294" r:id="rId7"/>
    <p:sldId id="287" r:id="rId8"/>
    <p:sldId id="288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92" r:id="rId18"/>
    <p:sldId id="29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ieszka Bilińska-Pelc" initials="AB" lastIdx="0" clrIdx="0">
    <p:extLst>
      <p:ext uri="{19B8F6BF-5375-455C-9EA6-DF929625EA0E}">
        <p15:presenceInfo xmlns:p15="http://schemas.microsoft.com/office/powerpoint/2012/main" userId="S-1-5-21-2235066060-4034229115-1914166231-722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64"/>
    <a:srgbClr val="4BC7E7"/>
    <a:srgbClr val="CAD238"/>
    <a:srgbClr val="FCFCFC"/>
    <a:srgbClr val="F3793C"/>
    <a:srgbClr val="3F5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00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8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428D-AA36-4FBD-B8EC-3E3AE6F05D69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9E965-261E-44AF-BD95-6D884252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84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1627-9437-4523-8F31-543D32DD2C65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0248-8114-4C39-88DC-74CAB6B6B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99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3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48-8114-4C39-88DC-74CAB6B6BE7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467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E48C1AA-F38C-4192-839F-F0C690081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4695" y="3861048"/>
            <a:ext cx="5188717" cy="61082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lang="en-US" sz="5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881" y="4502348"/>
            <a:ext cx="5200344" cy="764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8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6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9068BF-A348-4A36-BBAA-28DF3AD0DAE8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8487679-5404-478E-8634-CADC6BC6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4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FD0E27-3D61-4139-894C-4DB23FF22805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5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CB0FB17-ACBA-40CA-B872-BF25D4C074BB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636751F-96C2-45B2-9FB0-ED56DA89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CF354-BB52-4E42-8923-4C79F8CD23DA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FAA5309-2AA1-451B-B791-C010710A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4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AFE6B6C-2C81-4E62-BF61-0195628282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8F25E3-EDE8-4A42-9338-1F321339860F}"/>
              </a:ext>
            </a:extLst>
          </p:cNvPr>
          <p:cNvSpPr/>
          <p:nvPr/>
        </p:nvSpPr>
        <p:spPr>
          <a:xfrm>
            <a:off x="3657599" y="840822"/>
            <a:ext cx="8534401" cy="39597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9ECE5-9D98-4A10-86B3-1B10B2F24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891" y="1563206"/>
            <a:ext cx="7016719" cy="764440"/>
          </a:xfrm>
        </p:spPr>
        <p:txBody>
          <a:bodyPr>
            <a:noAutofit/>
          </a:bodyPr>
          <a:lstStyle/>
          <a:p>
            <a:r>
              <a:rPr lang="pl-PL" sz="4000" b="1" dirty="0"/>
              <a:t>ROZLICZENIE SUBWENCJI PFR</a:t>
            </a:r>
          </a:p>
          <a:p>
            <a:r>
              <a:rPr lang="pl-PL" sz="4000" b="1" dirty="0"/>
              <a:t>WIOSEK O UMORZENIE</a:t>
            </a:r>
          </a:p>
          <a:p>
            <a:r>
              <a:rPr lang="pl-PL" sz="4000" b="1" dirty="0"/>
              <a:t>TARCZA 1.0 </a:t>
            </a:r>
          </a:p>
          <a:p>
            <a:r>
              <a:rPr lang="pl-PL" sz="4000" b="1" dirty="0"/>
              <a:t>DLA MŚP</a:t>
            </a:r>
            <a:endParaRPr lang="pl-PL" sz="4000" dirty="0"/>
          </a:p>
        </p:txBody>
      </p:sp>
      <p:sp>
        <p:nvSpPr>
          <p:cNvPr id="6" name="Prostokąt 5"/>
          <p:cNvSpPr/>
          <p:nvPr/>
        </p:nvSpPr>
        <p:spPr>
          <a:xfrm>
            <a:off x="3657598" y="4790562"/>
            <a:ext cx="8534402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92" y="4929480"/>
            <a:ext cx="1792779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89" y="450180"/>
            <a:ext cx="1120485" cy="3600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903228" y="1864598"/>
            <a:ext cx="1658679" cy="85733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24036" y="4473187"/>
            <a:ext cx="370420" cy="369080"/>
            <a:chOff x="823913" y="2190750"/>
            <a:chExt cx="438150" cy="436563"/>
          </a:xfrm>
          <a:solidFill>
            <a:srgbClr val="CAD238"/>
          </a:solidFill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7" name="Obraz 26">
            <a:extLst>
              <a:ext uri="{FF2B5EF4-FFF2-40B4-BE49-F238E27FC236}">
                <a16:creationId xmlns:a16="http://schemas.microsoft.com/office/drawing/2014/main" id="{514AAD45-332A-4734-BDB7-828B0EEDA2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2475" y="1123950"/>
            <a:ext cx="5343525" cy="49836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Prostokąt 27">
            <a:extLst>
              <a:ext uri="{FF2B5EF4-FFF2-40B4-BE49-F238E27FC236}">
                <a16:creationId xmlns:a16="http://schemas.microsoft.com/office/drawing/2014/main" id="{BBBD9B45-527B-4929-9F7F-F4D5E98A7084}"/>
              </a:ext>
            </a:extLst>
          </p:cNvPr>
          <p:cNvSpPr/>
          <p:nvPr/>
        </p:nvSpPr>
        <p:spPr>
          <a:xfrm>
            <a:off x="7170311" y="3499052"/>
            <a:ext cx="4364159" cy="1388201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rozwinąć listę i odnaleźć właściwy kod PKD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Odznaczyć właściwy 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check-box</a:t>
            </a: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Wypełnić część dotyczącą spadku przychodów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FE779913-1191-49DD-8727-61F26D19E40A}"/>
              </a:ext>
            </a:extLst>
          </p:cNvPr>
          <p:cNvSpPr/>
          <p:nvPr/>
        </p:nvSpPr>
        <p:spPr>
          <a:xfrm>
            <a:off x="7170311" y="1161261"/>
            <a:ext cx="4364159" cy="18714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WAŻNE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otrzymać dodatkowe 25% umorzenia powinny być spełnione łącznie trzy warunki: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Posiadać określony przez PFR kod PKD (54 kody) 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naruszyć nakazów i zakazów w związku z COVID – 19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Osiągnąć spadek przychodów ze sprzedaży w wybranym okresie na poziomie co najmniej 30%.</a:t>
            </a:r>
          </a:p>
        </p:txBody>
      </p:sp>
      <p:sp>
        <p:nvSpPr>
          <p:cNvPr id="51" name="Strzałka: pięciokąt 50">
            <a:extLst>
              <a:ext uri="{FF2B5EF4-FFF2-40B4-BE49-F238E27FC236}">
                <a16:creationId xmlns:a16="http://schemas.microsoft.com/office/drawing/2014/main" id="{197AFC25-FBE1-45B9-9DA4-B61B582A98CA}"/>
              </a:ext>
            </a:extLst>
          </p:cNvPr>
          <p:cNvSpPr/>
          <p:nvPr/>
        </p:nvSpPr>
        <p:spPr>
          <a:xfrm>
            <a:off x="6420255" y="2829236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E9EEB6E-9E69-4E4F-9213-F094B6E3D86F}"/>
              </a:ext>
            </a:extLst>
          </p:cNvPr>
          <p:cNvCxnSpPr/>
          <p:nvPr/>
        </p:nvCxnSpPr>
        <p:spPr>
          <a:xfrm flipH="1">
            <a:off x="2631233" y="2096998"/>
            <a:ext cx="4354359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9EC747B2-70C7-4D61-A863-53C264CB373A}"/>
              </a:ext>
            </a:extLst>
          </p:cNvPr>
          <p:cNvCxnSpPr/>
          <p:nvPr/>
        </p:nvCxnSpPr>
        <p:spPr>
          <a:xfrm rot="10800000" flipV="1">
            <a:off x="2631233" y="2388635"/>
            <a:ext cx="4279930" cy="205274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: łamany 15">
            <a:extLst>
              <a:ext uri="{FF2B5EF4-FFF2-40B4-BE49-F238E27FC236}">
                <a16:creationId xmlns:a16="http://schemas.microsoft.com/office/drawing/2014/main" id="{877A56E0-F24A-4531-945F-7F4493E96817}"/>
              </a:ext>
            </a:extLst>
          </p:cNvPr>
          <p:cNvCxnSpPr/>
          <p:nvPr/>
        </p:nvCxnSpPr>
        <p:spPr>
          <a:xfrm rot="16200000" flipV="1">
            <a:off x="5677140" y="2190601"/>
            <a:ext cx="1602905" cy="1013998"/>
          </a:xfrm>
          <a:prstGeom prst="bentConnector3">
            <a:avLst>
              <a:gd name="adj1" fmla="val -413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6C44B219-7FBA-4CAD-AC4F-BAFEB34140F8}"/>
              </a:ext>
            </a:extLst>
          </p:cNvPr>
          <p:cNvCxnSpPr/>
          <p:nvPr/>
        </p:nvCxnSpPr>
        <p:spPr>
          <a:xfrm flipH="1">
            <a:off x="4882405" y="3858525"/>
            <a:ext cx="2178373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436660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MŚP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39" name="Obraz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6C44B219-7FBA-4CAD-AC4F-BAFEB34140F8}"/>
              </a:ext>
            </a:extLst>
          </p:cNvPr>
          <p:cNvCxnSpPr/>
          <p:nvPr/>
        </p:nvCxnSpPr>
        <p:spPr>
          <a:xfrm flipH="1">
            <a:off x="4882404" y="4473187"/>
            <a:ext cx="2178373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: łamany 10">
            <a:extLst>
              <a:ext uri="{FF2B5EF4-FFF2-40B4-BE49-F238E27FC236}">
                <a16:creationId xmlns:a16="http://schemas.microsoft.com/office/drawing/2014/main" id="{9EC747B2-70C7-4D61-A863-53C264CB373A}"/>
              </a:ext>
            </a:extLst>
          </p:cNvPr>
          <p:cNvCxnSpPr/>
          <p:nvPr/>
        </p:nvCxnSpPr>
        <p:spPr>
          <a:xfrm rot="10800000" flipV="1">
            <a:off x="3492540" y="2885546"/>
            <a:ext cx="5725889" cy="2202301"/>
          </a:xfrm>
          <a:prstGeom prst="bentConnector3">
            <a:avLst>
              <a:gd name="adj1" fmla="val -46746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25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B53856F7-A3C9-4F73-8A12-A52DB11468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8287" y="1494189"/>
            <a:ext cx="5505450" cy="342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F5F404F9-F187-4C8E-B63E-507BF9B3125E}"/>
              </a:ext>
            </a:extLst>
          </p:cNvPr>
          <p:cNvSpPr/>
          <p:nvPr/>
        </p:nvSpPr>
        <p:spPr>
          <a:xfrm>
            <a:off x="7547983" y="1550754"/>
            <a:ext cx="4222491" cy="67063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podsumowaniu widać kwoty wyliczone z dwóch głównych części z których można otrzymać 75% kwoty umorzenia subwencji finansowej. </a:t>
            </a:r>
          </a:p>
        </p:txBody>
      </p:sp>
      <p:sp>
        <p:nvSpPr>
          <p:cNvPr id="24" name="Strzałka: pięciokąt 23">
            <a:extLst>
              <a:ext uri="{FF2B5EF4-FFF2-40B4-BE49-F238E27FC236}">
                <a16:creationId xmlns:a16="http://schemas.microsoft.com/office/drawing/2014/main" id="{5EC8FD60-F09B-453C-AEAD-F15135D33826}"/>
              </a:ext>
            </a:extLst>
          </p:cNvPr>
          <p:cNvSpPr/>
          <p:nvPr/>
        </p:nvSpPr>
        <p:spPr>
          <a:xfrm>
            <a:off x="6793074" y="985721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83442975-0228-402D-969C-358B46F95462}"/>
              </a:ext>
            </a:extLst>
          </p:cNvPr>
          <p:cNvSpPr/>
          <p:nvPr/>
        </p:nvSpPr>
        <p:spPr>
          <a:xfrm>
            <a:off x="848287" y="5363811"/>
            <a:ext cx="2931043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E4DBBA92-AD3C-4854-BDE3-945BDF69FF20}"/>
              </a:ext>
            </a:extLst>
          </p:cNvPr>
          <p:cNvCxnSpPr/>
          <p:nvPr/>
        </p:nvCxnSpPr>
        <p:spPr>
          <a:xfrm flipV="1">
            <a:off x="1179992" y="4994626"/>
            <a:ext cx="0" cy="28698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41">
            <a:extLst>
              <a:ext uri="{FF2B5EF4-FFF2-40B4-BE49-F238E27FC236}">
                <a16:creationId xmlns:a16="http://schemas.microsoft.com/office/drawing/2014/main" id="{A6CD5E7A-EE23-4459-8A63-A286F51F1AD3}"/>
              </a:ext>
            </a:extLst>
          </p:cNvPr>
          <p:cNvSpPr/>
          <p:nvPr/>
        </p:nvSpPr>
        <p:spPr>
          <a:xfrm>
            <a:off x="5258627" y="5363811"/>
            <a:ext cx="3884546" cy="47301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kolejny ekran</a:t>
            </a: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47488AE7-80D0-4A41-9BFE-89802D7F9002}"/>
              </a:ext>
            </a:extLst>
          </p:cNvPr>
          <p:cNvCxnSpPr/>
          <p:nvPr/>
        </p:nvCxnSpPr>
        <p:spPr>
          <a:xfrm flipV="1">
            <a:off x="5819960" y="5028581"/>
            <a:ext cx="0" cy="21907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19BEC036-8D5D-4B3F-9F3A-A9CABCA0895D}"/>
              </a:ext>
            </a:extLst>
          </p:cNvPr>
          <p:cNvSpPr/>
          <p:nvPr/>
        </p:nvSpPr>
        <p:spPr>
          <a:xfrm>
            <a:off x="7547983" y="2826973"/>
            <a:ext cx="4222491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Wypełnienie części wniosku „umorzenie dodatkowe” umożliwia otrzymania umorzenia w 100%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43318BC-CADE-43BD-A0D4-362D7C1F1322}"/>
              </a:ext>
            </a:extLst>
          </p:cNvPr>
          <p:cNvSpPr/>
          <p:nvPr/>
        </p:nvSpPr>
        <p:spPr>
          <a:xfrm>
            <a:off x="7547983" y="3903322"/>
            <a:ext cx="4222491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podstawie danych  wypełnionych w ramach poszczególnych części wniosku zostaje wyliczona kwota umorzenia subwencji finansowej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A801B507-EEA7-404B-BA8C-79E28591138D}"/>
              </a:ext>
            </a:extLst>
          </p:cNvPr>
          <p:cNvCxnSpPr/>
          <p:nvPr/>
        </p:nvCxnSpPr>
        <p:spPr>
          <a:xfrm flipH="1">
            <a:off x="4805265" y="4147106"/>
            <a:ext cx="2635509" cy="1"/>
          </a:xfrm>
          <a:prstGeom prst="straightConnector1">
            <a:avLst/>
          </a:prstGeom>
          <a:ln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436660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MŚP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  <p:cxnSp>
        <p:nvCxnSpPr>
          <p:cNvPr id="29" name="Łącznik: łamany 23">
            <a:extLst>
              <a:ext uri="{FF2B5EF4-FFF2-40B4-BE49-F238E27FC236}">
                <a16:creationId xmlns:a16="http://schemas.microsoft.com/office/drawing/2014/main" id="{39953C39-B3B4-4104-B3D7-1863DD7ED88F}"/>
              </a:ext>
            </a:extLst>
          </p:cNvPr>
          <p:cNvCxnSpPr/>
          <p:nvPr/>
        </p:nvCxnSpPr>
        <p:spPr>
          <a:xfrm rot="10800000" flipV="1">
            <a:off x="3779331" y="1757382"/>
            <a:ext cx="3725081" cy="379762"/>
          </a:xfrm>
          <a:prstGeom prst="bentConnector3">
            <a:avLst>
              <a:gd name="adj1" fmla="val 24597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: łamany 23">
            <a:extLst>
              <a:ext uri="{FF2B5EF4-FFF2-40B4-BE49-F238E27FC236}">
                <a16:creationId xmlns:a16="http://schemas.microsoft.com/office/drawing/2014/main" id="{39953C39-B3B4-4104-B3D7-1863DD7ED88F}"/>
              </a:ext>
            </a:extLst>
          </p:cNvPr>
          <p:cNvCxnSpPr/>
          <p:nvPr/>
        </p:nvCxnSpPr>
        <p:spPr>
          <a:xfrm rot="10800000" flipV="1">
            <a:off x="3779332" y="2024081"/>
            <a:ext cx="3661443" cy="885952"/>
          </a:xfrm>
          <a:prstGeom prst="bentConnector3">
            <a:avLst>
              <a:gd name="adj1" fmla="val 15153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: łamany 23">
            <a:extLst>
              <a:ext uri="{FF2B5EF4-FFF2-40B4-BE49-F238E27FC236}">
                <a16:creationId xmlns:a16="http://schemas.microsoft.com/office/drawing/2014/main" id="{39953C39-B3B4-4104-B3D7-1863DD7ED88F}"/>
              </a:ext>
            </a:extLst>
          </p:cNvPr>
          <p:cNvCxnSpPr/>
          <p:nvPr/>
        </p:nvCxnSpPr>
        <p:spPr>
          <a:xfrm rot="10800000" flipV="1">
            <a:off x="4314087" y="3127240"/>
            <a:ext cx="3011747" cy="427551"/>
          </a:xfrm>
          <a:prstGeom prst="bentConnector3">
            <a:avLst>
              <a:gd name="adj1" fmla="val 11519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64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7249326" y="950321"/>
            <a:ext cx="4224812" cy="77373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odpowiedź.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sp>
        <p:nvSpPr>
          <p:cNvPr id="23" name="Strzałka: pięciokąt 22">
            <a:extLst>
              <a:ext uri="{FF2B5EF4-FFF2-40B4-BE49-F238E27FC236}">
                <a16:creationId xmlns:a16="http://schemas.microsoft.com/office/drawing/2014/main" id="{42744747-0731-4CC8-8AAC-9DAD1A230030}"/>
              </a:ext>
            </a:extLst>
          </p:cNvPr>
          <p:cNvSpPr/>
          <p:nvPr/>
        </p:nvSpPr>
        <p:spPr>
          <a:xfrm>
            <a:off x="6438339" y="841899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3D8D7-B63C-4A9F-8420-6B266DCE8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43" y="853978"/>
            <a:ext cx="3371850" cy="48234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6A1BD808-39E5-4F84-A61F-D56B9A8B9C86}"/>
              </a:ext>
            </a:extLst>
          </p:cNvPr>
          <p:cNvSpPr/>
          <p:nvPr/>
        </p:nvSpPr>
        <p:spPr>
          <a:xfrm>
            <a:off x="7249326" y="1860252"/>
            <a:ext cx="4224812" cy="86876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osoba działająca w imieniu beneficjenta będzie reprezentować go na podstawie pełnomocnictwa, pełnomocnictwo to nie będzie przekazywane wraz z oświadczeniem o rozliczeniu, ale jego przedłożenie może być wymagane w przypadku kontroli ze strony PFR.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0F3EE61-8F44-4D3A-AF66-984DA435267E}"/>
              </a:ext>
            </a:extLst>
          </p:cNvPr>
          <p:cNvSpPr/>
          <p:nvPr/>
        </p:nvSpPr>
        <p:spPr>
          <a:xfrm>
            <a:off x="7268376" y="2906787"/>
            <a:ext cx="4205762" cy="68518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zaznaczenia pół na NIE, nie będzie można przejść wniosku dalej, ponieważ brak spełnienia tych wymogów uniemożliwia umorzenie przez PFR subwencji </a:t>
            </a:r>
          </a:p>
        </p:txBody>
      </p: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39953C39-B3B4-4104-B3D7-1863DD7ED88F}"/>
              </a:ext>
            </a:extLst>
          </p:cNvPr>
          <p:cNvCxnSpPr/>
          <p:nvPr/>
        </p:nvCxnSpPr>
        <p:spPr>
          <a:xfrm rot="10800000">
            <a:off x="2937935" y="1744134"/>
            <a:ext cx="4148104" cy="465667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: łamany 25">
            <a:extLst>
              <a:ext uri="{FF2B5EF4-FFF2-40B4-BE49-F238E27FC236}">
                <a16:creationId xmlns:a16="http://schemas.microsoft.com/office/drawing/2014/main" id="{5EE42212-7A7A-4160-B3FB-236EC611B434}"/>
              </a:ext>
            </a:extLst>
          </p:cNvPr>
          <p:cNvCxnSpPr/>
          <p:nvPr/>
        </p:nvCxnSpPr>
        <p:spPr>
          <a:xfrm rot="10800000">
            <a:off x="2878670" y="2752618"/>
            <a:ext cx="4277781" cy="365233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9557F7BA-67E6-48C2-A1FE-8B90E5A4FC0F}"/>
              </a:ext>
            </a:extLst>
          </p:cNvPr>
          <p:cNvCxnSpPr/>
          <p:nvPr/>
        </p:nvCxnSpPr>
        <p:spPr>
          <a:xfrm flipH="1">
            <a:off x="2768600" y="4699000"/>
            <a:ext cx="2139950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>
            <a:extLst>
              <a:ext uri="{FF2B5EF4-FFF2-40B4-BE49-F238E27FC236}">
                <a16:creationId xmlns:a16="http://schemas.microsoft.com/office/drawing/2014/main" id="{89494CB3-1386-4984-9768-B5B8EFE7264D}"/>
              </a:ext>
            </a:extLst>
          </p:cNvPr>
          <p:cNvSpPr/>
          <p:nvPr/>
        </p:nvSpPr>
        <p:spPr>
          <a:xfrm>
            <a:off x="5167423" y="3756439"/>
            <a:ext cx="6306715" cy="187846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Przedsiębiorco jeśli nie złożyłeś do Banku w wymaganym terminie dokumentów potwierdzających Twoje umocowanie do zawarcia umowy subwencji finansowej , lub jeśli dostarczone dokumenty nie spełniły kryteriów  określonych przez PFR , będziesz zobowiązany do wypełnienia poniższego oświadczenia.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zaznaczysz pole na TAK – będzie to oznaczać, że jesteś w posiadaniu dokumentów potwierdzających Twoje umocowanie do zawarcia umowy subwencji finansowej – pełnomocnictwo  lub oświadczenie retrospektywne i/lub  wydruk z CEIDG, odpis z KRS. Dokumenty te należy dostarczyć do Banku niezwłocznie po wysłaniu oświadczenia do PFR.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UWAGA: Zaznaczenie pola na NIE uniemożliwi przejście wniosku dalej. 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268D6CA4-78D1-4A8A-8ACE-C14EB9559791}"/>
              </a:ext>
            </a:extLst>
          </p:cNvPr>
          <p:cNvSpPr/>
          <p:nvPr/>
        </p:nvSpPr>
        <p:spPr>
          <a:xfrm>
            <a:off x="609600" y="5700118"/>
            <a:ext cx="10845488" cy="58631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Uwaga: </a:t>
            </a:r>
            <a:r>
              <a:rPr lang="pl-PL" sz="10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 przypadku rolników, niepublicznych szkół, </a:t>
            </a:r>
            <a:r>
              <a:rPr lang="pl-PL" sz="1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placówek, zespołów (o których mowa w art. 182 ustawy Prawo oświatowe oraz inne formy wychowania przedszkolnego), niepublicznych uczelni, kościelnych osób prawnych i ich jednostek organizacyjnych, wystarczy jedynie wyplenienie takiego oświadczenia na TAK. Podmioty te nie są zobowiązane do dostarczenia dokumentów potwierdzających umocowanie do Banku. </a:t>
            </a:r>
            <a:endParaRPr lang="pl-PL" sz="1000" b="1" i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8" name="Łącznik: łamany 37">
            <a:extLst>
              <a:ext uri="{FF2B5EF4-FFF2-40B4-BE49-F238E27FC236}">
                <a16:creationId xmlns:a16="http://schemas.microsoft.com/office/drawing/2014/main" id="{591856C8-52E6-46B3-94E4-968A3DC3F131}"/>
              </a:ext>
            </a:extLst>
          </p:cNvPr>
          <p:cNvCxnSpPr/>
          <p:nvPr/>
        </p:nvCxnSpPr>
        <p:spPr>
          <a:xfrm rot="10800000" flipV="1">
            <a:off x="2768601" y="3428999"/>
            <a:ext cx="4317439" cy="2042893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436660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MŚP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4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2" name="Prostokąt 21">
            <a:extLst>
              <a:ext uri="{FF2B5EF4-FFF2-40B4-BE49-F238E27FC236}">
                <a16:creationId xmlns:a16="http://schemas.microsoft.com/office/drawing/2014/main" id="{398A4DAD-DD50-417F-BF3C-5750369A524F}"/>
              </a:ext>
            </a:extLst>
          </p:cNvPr>
          <p:cNvSpPr/>
          <p:nvPr/>
        </p:nvSpPr>
        <p:spPr>
          <a:xfrm>
            <a:off x="7131639" y="1597675"/>
            <a:ext cx="4224812" cy="77373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odpowiedź.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każdym przypadku dla odpowiedzi „TAK” rozwinie się pole do edycji, które należy wypełnić.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9A720EE-F40D-401A-8EEF-441DA362F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01" y="1098318"/>
            <a:ext cx="5592859" cy="51004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E07BA84B-BC91-4362-8217-C0BD3AE9B09D}"/>
              </a:ext>
            </a:extLst>
          </p:cNvPr>
          <p:cNvSpPr/>
          <p:nvPr/>
        </p:nvSpPr>
        <p:spPr>
          <a:xfrm>
            <a:off x="7131639" y="2671212"/>
            <a:ext cx="4229711" cy="1483227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każdym przypadku dokonania przekształcenia firmy rozwinie się pole do edycji.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Wpisz NIP firmy sprzed przekształcenia jeśli na wniosku widnieje nowy NIP firmy po przekształceniu (slajd nr 7),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Wpisz NIP firmy po przekształceniu jeśli na wniosku widnieje stary NIP firmy przed przekształceniem.</a:t>
            </a:r>
            <a:endParaRPr lang="pl-PL" sz="16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95295ADC-1400-4D80-838D-D63AACA394E5}"/>
              </a:ext>
            </a:extLst>
          </p:cNvPr>
          <p:cNvCxnSpPr/>
          <p:nvPr/>
        </p:nvCxnSpPr>
        <p:spPr>
          <a:xfrm flipH="1">
            <a:off x="2548467" y="2988414"/>
            <a:ext cx="3832184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: łamany 8">
            <a:extLst>
              <a:ext uri="{FF2B5EF4-FFF2-40B4-BE49-F238E27FC236}">
                <a16:creationId xmlns:a16="http://schemas.microsoft.com/office/drawing/2014/main" id="{AAAF6D70-7A96-4C8A-9416-ECA7B179A4F6}"/>
              </a:ext>
            </a:extLst>
          </p:cNvPr>
          <p:cNvCxnSpPr/>
          <p:nvPr/>
        </p:nvCxnSpPr>
        <p:spPr>
          <a:xfrm rot="10800000" flipV="1">
            <a:off x="2392327" y="2988412"/>
            <a:ext cx="3988325" cy="1678439"/>
          </a:xfrm>
          <a:prstGeom prst="bentConnector3">
            <a:avLst>
              <a:gd name="adj1" fmla="val -945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436660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MŚP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  <p:sp>
        <p:nvSpPr>
          <p:cNvPr id="23" name="Strzałka: pięciokąt 22">
            <a:extLst>
              <a:ext uri="{FF2B5EF4-FFF2-40B4-BE49-F238E27FC236}">
                <a16:creationId xmlns:a16="http://schemas.microsoft.com/office/drawing/2014/main" id="{F3D85FEB-EF2D-4163-A93C-624884975FD2}"/>
              </a:ext>
            </a:extLst>
          </p:cNvPr>
          <p:cNvSpPr/>
          <p:nvPr/>
        </p:nvSpPr>
        <p:spPr>
          <a:xfrm>
            <a:off x="6380651" y="2516153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041408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A96EB58D-722A-42FB-A69B-DB39B7D6828E}"/>
              </a:ext>
            </a:extLst>
          </p:cNvPr>
          <p:cNvSpPr/>
          <p:nvPr/>
        </p:nvSpPr>
        <p:spPr>
          <a:xfrm>
            <a:off x="6816460" y="1203720"/>
            <a:ext cx="4347522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ADRES KORESPONDENCYJNY FIRMY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D5DDDA6C-670F-44D6-AB67-3C1979FC17AF}"/>
              </a:ext>
            </a:extLst>
          </p:cNvPr>
          <p:cNvSpPr/>
          <p:nvPr/>
        </p:nvSpPr>
        <p:spPr>
          <a:xfrm>
            <a:off x="6816460" y="1664373"/>
            <a:ext cx="4226400" cy="9853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wypełnić pola dla których nie nastąpiło automatyczne zaczytanie danych.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„?” wyświetlą się podpowiedzi w zakresie wymaganych danych w ramach danego pola.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5A8971F8-02F5-4BE0-A427-E4EBBA4384B9}"/>
              </a:ext>
            </a:extLst>
          </p:cNvPr>
          <p:cNvSpPr/>
          <p:nvPr/>
        </p:nvSpPr>
        <p:spPr>
          <a:xfrm>
            <a:off x="6814559" y="2961362"/>
            <a:ext cx="4228302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pole jest obowiązkowe i będzie wykorzystywane przez PFR do wszelkiej komunikacji z Beneficjentem.</a:t>
            </a:r>
          </a:p>
        </p:txBody>
      </p:sp>
      <p:sp>
        <p:nvSpPr>
          <p:cNvPr id="28" name="Strzałka: pięciokąt 27">
            <a:extLst>
              <a:ext uri="{FF2B5EF4-FFF2-40B4-BE49-F238E27FC236}">
                <a16:creationId xmlns:a16="http://schemas.microsoft.com/office/drawing/2014/main" id="{5B698C91-DABA-4347-BA77-4BFC9843201A}"/>
              </a:ext>
            </a:extLst>
          </p:cNvPr>
          <p:cNvSpPr/>
          <p:nvPr/>
        </p:nvSpPr>
        <p:spPr>
          <a:xfrm>
            <a:off x="6539100" y="650259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2727EEFB-02F0-4F25-A69C-8EE85877773F}"/>
              </a:ext>
            </a:extLst>
          </p:cNvPr>
          <p:cNvSpPr/>
          <p:nvPr/>
        </p:nvSpPr>
        <p:spPr>
          <a:xfrm>
            <a:off x="451812" y="5580933"/>
            <a:ext cx="2795841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6F882045-417C-467F-809B-780988C2C08F}"/>
              </a:ext>
            </a:extLst>
          </p:cNvPr>
          <p:cNvSpPr/>
          <p:nvPr/>
        </p:nvSpPr>
        <p:spPr>
          <a:xfrm>
            <a:off x="3417783" y="5580933"/>
            <a:ext cx="2734116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kolejny ekran.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936319B2-F0FA-4EE7-85E2-E5D3F13BEC7A}"/>
              </a:ext>
            </a:extLst>
          </p:cNvPr>
          <p:cNvCxnSpPr/>
          <p:nvPr/>
        </p:nvCxnSpPr>
        <p:spPr>
          <a:xfrm flipV="1">
            <a:off x="1095375" y="4752975"/>
            <a:ext cx="0" cy="18097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8727A642-F6AA-4B4E-88A8-A3342C305125}"/>
              </a:ext>
            </a:extLst>
          </p:cNvPr>
          <p:cNvCxnSpPr/>
          <p:nvPr/>
        </p:nvCxnSpPr>
        <p:spPr>
          <a:xfrm flipV="1">
            <a:off x="4934365" y="4752975"/>
            <a:ext cx="0" cy="18097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>
            <a:extLst>
              <a:ext uri="{FF2B5EF4-FFF2-40B4-BE49-F238E27FC236}">
                <a16:creationId xmlns:a16="http://schemas.microsoft.com/office/drawing/2014/main" id="{133B84AB-9C33-4F5C-BDC5-214755C207C4}"/>
              </a:ext>
            </a:extLst>
          </p:cNvPr>
          <p:cNvSpPr/>
          <p:nvPr/>
        </p:nvSpPr>
        <p:spPr>
          <a:xfrm>
            <a:off x="6814559" y="3755658"/>
            <a:ext cx="4228301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„?” wyświetlą się podpowiedzi w zakresie wymaganych danych w ramach danego pola.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957A241-C7AC-47CC-8DC5-519EB4DDB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12" y="1203720"/>
            <a:ext cx="5668188" cy="3976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436660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MŚP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  <p:cxnSp>
        <p:nvCxnSpPr>
          <p:cNvPr id="27" name="Łącznik: łamany 34">
            <a:extLst>
              <a:ext uri="{FF2B5EF4-FFF2-40B4-BE49-F238E27FC236}">
                <a16:creationId xmlns:a16="http://schemas.microsoft.com/office/drawing/2014/main" id="{DE6549D4-2013-4BC1-81F1-2CD457F44301}"/>
              </a:ext>
            </a:extLst>
          </p:cNvPr>
          <p:cNvCxnSpPr/>
          <p:nvPr/>
        </p:nvCxnSpPr>
        <p:spPr>
          <a:xfrm rot="10800000" flipV="1">
            <a:off x="5497995" y="3234188"/>
            <a:ext cx="1041105" cy="262934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: łamany 34">
            <a:extLst>
              <a:ext uri="{FF2B5EF4-FFF2-40B4-BE49-F238E27FC236}">
                <a16:creationId xmlns:a16="http://schemas.microsoft.com/office/drawing/2014/main" id="{DE6549D4-2013-4BC1-81F1-2CD457F44301}"/>
              </a:ext>
            </a:extLst>
          </p:cNvPr>
          <p:cNvCxnSpPr/>
          <p:nvPr/>
        </p:nvCxnSpPr>
        <p:spPr>
          <a:xfrm rot="10800000" flipV="1">
            <a:off x="5808999" y="3518992"/>
            <a:ext cx="831555" cy="688398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74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063C6AC8-EAF5-4698-8220-53AFE9A0B5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3875" y="1702942"/>
            <a:ext cx="5772150" cy="3352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76EBBBAD-40AA-4B18-B388-F8398E01346B}"/>
              </a:ext>
            </a:extLst>
          </p:cNvPr>
          <p:cNvSpPr/>
          <p:nvPr/>
        </p:nvSpPr>
        <p:spPr>
          <a:xfrm>
            <a:off x="7522322" y="1536174"/>
            <a:ext cx="4280165" cy="2677656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Wyświetli się kwota umorzenia i jaką wartość w %  stanowi.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Wygeneruje się dokument Oświadczenia o rozliczeniu w formacie PDF. 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kliknięciu w dokument zostanie on wyświetlony na ekranie i będzie zawierał dane z wniosku.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Beneficjent uzna, że któreś dane na Oświadczeniu muszą zostać poprawione, może po wybraniu przycisku „Wróć” wejść we wniosek i dokonać korekty. 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dane na wniosku </a:t>
            </a:r>
            <a:r>
              <a:rPr lang="pl-PL" sz="120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są prawidłowe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20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wybrać przycisk „Wyślij Wniosek”.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0F18BC81-F1CF-4C97-9C34-C71D465DFD55}"/>
              </a:ext>
            </a:extLst>
          </p:cNvPr>
          <p:cNvSpPr/>
          <p:nvPr/>
        </p:nvSpPr>
        <p:spPr>
          <a:xfrm>
            <a:off x="609600" y="5419934"/>
            <a:ext cx="3186223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31" name="Strzałka: pięciokąt 30">
            <a:extLst>
              <a:ext uri="{FF2B5EF4-FFF2-40B4-BE49-F238E27FC236}">
                <a16:creationId xmlns:a16="http://schemas.microsoft.com/office/drawing/2014/main" id="{0F18DAFA-EED6-4B64-8C12-935E870BDA23}"/>
              </a:ext>
            </a:extLst>
          </p:cNvPr>
          <p:cNvSpPr/>
          <p:nvPr/>
        </p:nvSpPr>
        <p:spPr>
          <a:xfrm>
            <a:off x="6741272" y="1181736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</a:p>
        </p:txBody>
      </p:sp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B73A8E85-7A82-4B90-8634-4BC79652E28C}"/>
              </a:ext>
            </a:extLst>
          </p:cNvPr>
          <p:cNvCxnSpPr/>
          <p:nvPr/>
        </p:nvCxnSpPr>
        <p:spPr>
          <a:xfrm rot="10800000" flipV="1">
            <a:off x="4781550" y="1800225"/>
            <a:ext cx="2607422" cy="990600"/>
          </a:xfrm>
          <a:prstGeom prst="bentConnector3">
            <a:avLst>
              <a:gd name="adj1" fmla="val 2431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: łamany 14">
            <a:extLst>
              <a:ext uri="{FF2B5EF4-FFF2-40B4-BE49-F238E27FC236}">
                <a16:creationId xmlns:a16="http://schemas.microsoft.com/office/drawing/2014/main" id="{309F3068-AE21-44DA-BEC4-E1B4DCBDC557}"/>
              </a:ext>
            </a:extLst>
          </p:cNvPr>
          <p:cNvCxnSpPr/>
          <p:nvPr/>
        </p:nvCxnSpPr>
        <p:spPr>
          <a:xfrm rot="10800000" flipV="1">
            <a:off x="1943100" y="2314573"/>
            <a:ext cx="5445872" cy="1590676"/>
          </a:xfrm>
          <a:prstGeom prst="bentConnector3">
            <a:avLst>
              <a:gd name="adj1" fmla="val 8064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: łamany 34">
            <a:extLst>
              <a:ext uri="{FF2B5EF4-FFF2-40B4-BE49-F238E27FC236}">
                <a16:creationId xmlns:a16="http://schemas.microsoft.com/office/drawing/2014/main" id="{DE6549D4-2013-4BC1-81F1-2CD457F44301}"/>
              </a:ext>
            </a:extLst>
          </p:cNvPr>
          <p:cNvCxnSpPr/>
          <p:nvPr/>
        </p:nvCxnSpPr>
        <p:spPr>
          <a:xfrm rot="10800000" flipV="1">
            <a:off x="6210301" y="4242391"/>
            <a:ext cx="1041105" cy="262934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AE878FCA-7D3C-496E-9CE1-0F564EF654F5}"/>
              </a:ext>
            </a:extLst>
          </p:cNvPr>
          <p:cNvCxnSpPr/>
          <p:nvPr/>
        </p:nvCxnSpPr>
        <p:spPr>
          <a:xfrm flipV="1">
            <a:off x="1057275" y="4638675"/>
            <a:ext cx="0" cy="60007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436660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MŚP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67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2D72341B-6E74-472B-8A2E-83BA847AF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2339"/>
            <a:ext cx="6153150" cy="1628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Prostokąt 31">
            <a:extLst>
              <a:ext uri="{FF2B5EF4-FFF2-40B4-BE49-F238E27FC236}">
                <a16:creationId xmlns:a16="http://schemas.microsoft.com/office/drawing/2014/main" id="{887D8A6F-2267-4E75-BFF7-7EB1DA583EBD}"/>
              </a:ext>
            </a:extLst>
          </p:cNvPr>
          <p:cNvSpPr/>
          <p:nvPr/>
        </p:nvSpPr>
        <p:spPr>
          <a:xfrm>
            <a:off x="7767535" y="1156394"/>
            <a:ext cx="4139194" cy="1015663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Autoryzacji należy dokonać kodem SMS, który zostanie wysłany na numer telefonu podany we wniosku.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autoryzacji Oświadczenie o rozliczeniu Oświadczenie zostanie przesłane do PFR.</a:t>
            </a:r>
          </a:p>
        </p:txBody>
      </p:sp>
      <p:sp>
        <p:nvSpPr>
          <p:cNvPr id="34" name="Strzałka: pięciokąt 33">
            <a:extLst>
              <a:ext uri="{FF2B5EF4-FFF2-40B4-BE49-F238E27FC236}">
                <a16:creationId xmlns:a16="http://schemas.microsoft.com/office/drawing/2014/main" id="{A4B66780-D60D-454C-9CE7-10E8B2EFE427}"/>
              </a:ext>
            </a:extLst>
          </p:cNvPr>
          <p:cNvSpPr/>
          <p:nvPr/>
        </p:nvSpPr>
        <p:spPr>
          <a:xfrm>
            <a:off x="6960347" y="1181736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</a:p>
        </p:txBody>
      </p:sp>
      <p:cxnSp>
        <p:nvCxnSpPr>
          <p:cNvPr id="9" name="Łącznik: łamany 8">
            <a:extLst>
              <a:ext uri="{FF2B5EF4-FFF2-40B4-BE49-F238E27FC236}">
                <a16:creationId xmlns:a16="http://schemas.microsoft.com/office/drawing/2014/main" id="{FCE11DC1-96C1-4981-AC46-F9DBC9722E2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69577" y="2354128"/>
            <a:ext cx="5065543" cy="280737"/>
          </a:xfrm>
          <a:prstGeom prst="bentConnector3">
            <a:avLst>
              <a:gd name="adj1" fmla="val 44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id="{B0A13BE3-E200-42C4-B20C-12FB9C4DB03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3600" y="3733096"/>
            <a:ext cx="56007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9C26714A-89C5-4E98-8A0D-AA9BC7253FB6}"/>
              </a:ext>
            </a:extLst>
          </p:cNvPr>
          <p:cNvSpPr/>
          <p:nvPr/>
        </p:nvSpPr>
        <p:spPr>
          <a:xfrm>
            <a:off x="7608047" y="4145903"/>
            <a:ext cx="4139194" cy="276999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Pojawi się potwierdzenie złożenia wniosku.</a:t>
            </a:r>
          </a:p>
        </p:txBody>
      </p:sp>
      <p:sp>
        <p:nvSpPr>
          <p:cNvPr id="15" name="Strzałka: pięciokąt 14">
            <a:extLst>
              <a:ext uri="{FF2B5EF4-FFF2-40B4-BE49-F238E27FC236}">
                <a16:creationId xmlns:a16="http://schemas.microsoft.com/office/drawing/2014/main" id="{D9F37889-49AC-4E4C-B7B8-49CF7680EFC5}"/>
              </a:ext>
            </a:extLst>
          </p:cNvPr>
          <p:cNvSpPr/>
          <p:nvPr/>
        </p:nvSpPr>
        <p:spPr>
          <a:xfrm>
            <a:off x="6960347" y="3525251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2D629B44-F710-4F5B-8823-EED0BEF09BBE}"/>
              </a:ext>
            </a:extLst>
          </p:cNvPr>
          <p:cNvCxnSpPr/>
          <p:nvPr/>
        </p:nvCxnSpPr>
        <p:spPr>
          <a:xfrm flipH="1">
            <a:off x="6342582" y="4284405"/>
            <a:ext cx="1152000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id="{A65BD15F-0EF0-4199-AC4E-6C130632293C}"/>
              </a:ext>
            </a:extLst>
          </p:cNvPr>
          <p:cNvSpPr/>
          <p:nvPr/>
        </p:nvSpPr>
        <p:spPr>
          <a:xfrm>
            <a:off x="609600" y="5174526"/>
            <a:ext cx="11137641" cy="46166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Uwaga: Przed podpisaniem oświadczenia o rozliczeniu subwencji finansowej zweryfikuj jego treść. Sprawdź m.in. czy wszystkie wymagane pola dot. wyliczenia umorzenia subwencji finansowej zostały uzupełnione, a także czy dane zawarte w oświadczeniu są prawidłowe. Uzupełnij wymagane oświadczenia.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436660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Wniosek o umorzenie dla MŚP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3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480536E-8BC7-48E6-9552-343BEACDFC61}"/>
              </a:ext>
            </a:extLst>
          </p:cNvPr>
          <p:cNvSpPr txBox="1">
            <a:spLocks/>
          </p:cNvSpPr>
          <p:nvPr/>
        </p:nvSpPr>
        <p:spPr>
          <a:xfrm>
            <a:off x="774440" y="528672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Wniosek o umorzenie dla MŚP – sprawdź status wniosku</a:t>
            </a:r>
            <a:endParaRPr lang="en-IN" sz="2400" b="1" dirty="0">
              <a:solidFill>
                <a:srgbClr val="008364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ABAEA24-6344-4615-B350-EED0D5236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65" y="348672"/>
            <a:ext cx="1120485" cy="360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2B278AA-C021-4CC1-B69B-D8E6D6B03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00" y="1409133"/>
            <a:ext cx="5281919" cy="42322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3B6473E6-3E99-48B3-9E33-CEBA9E66163B}"/>
              </a:ext>
            </a:extLst>
          </p:cNvPr>
          <p:cNvSpPr/>
          <p:nvPr/>
        </p:nvSpPr>
        <p:spPr>
          <a:xfrm>
            <a:off x="7608047" y="4017425"/>
            <a:ext cx="4139194" cy="46166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sprawdzić status swojego wniosku należy użyć przycisk „Sprawdź status wniosku” .</a:t>
            </a:r>
          </a:p>
        </p:txBody>
      </p:sp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4E73A406-BACC-4BE1-ADBC-ACDF566654E8}"/>
              </a:ext>
            </a:extLst>
          </p:cNvPr>
          <p:cNvCxnSpPr>
            <a:stCxn id="8" idx="2"/>
          </p:cNvCxnSpPr>
          <p:nvPr/>
        </p:nvCxnSpPr>
        <p:spPr>
          <a:xfrm rot="5400000">
            <a:off x="6453219" y="2644529"/>
            <a:ext cx="1389865" cy="5058987"/>
          </a:xfrm>
          <a:prstGeom prst="bentConnector2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rzałka: pięciokąt 10">
            <a:extLst>
              <a:ext uri="{FF2B5EF4-FFF2-40B4-BE49-F238E27FC236}">
                <a16:creationId xmlns:a16="http://schemas.microsoft.com/office/drawing/2014/main" id="{4F44A4E5-C1D7-42F0-B9CE-8B3A7CE668E8}"/>
              </a:ext>
            </a:extLst>
          </p:cNvPr>
          <p:cNvSpPr/>
          <p:nvPr/>
        </p:nvSpPr>
        <p:spPr>
          <a:xfrm>
            <a:off x="6960347" y="3525251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4672FF1-9BB3-46A2-950F-B2ADF49354CF}"/>
              </a:ext>
            </a:extLst>
          </p:cNvPr>
          <p:cNvSpPr/>
          <p:nvPr/>
        </p:nvSpPr>
        <p:spPr>
          <a:xfrm>
            <a:off x="11152509" y="6146097"/>
            <a:ext cx="397993" cy="307777"/>
          </a:xfrm>
          <a:prstGeom prst="rect">
            <a:avLst/>
          </a:prstGeom>
        </p:spPr>
        <p:txBody>
          <a:bodyPr vert="horz" lIns="0" tIns="60949" rIns="0" bIns="60949" rtlCol="0" anchor="ctr"/>
          <a:lstStyle/>
          <a:p>
            <a:pPr algn="ctr" defTabSz="1218987"/>
            <a:fld id="{96E69268-9C8B-4EBF-A9EE-DC5DC2D48DC3}" type="slidenum">
              <a:rPr lang="en-US" sz="14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defTabSz="1218987"/>
              <a:t>17</a:t>
            </a:fld>
            <a:r>
              <a:rPr 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45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8590301-F087-4E2E-AEAC-15BF443957F9}"/>
              </a:ext>
            </a:extLst>
          </p:cNvPr>
          <p:cNvSpPr/>
          <p:nvPr/>
        </p:nvSpPr>
        <p:spPr>
          <a:xfrm>
            <a:off x="11151389" y="6143336"/>
            <a:ext cx="397096" cy="307777"/>
          </a:xfrm>
          <a:prstGeom prst="rect">
            <a:avLst/>
          </a:prstGeom>
        </p:spPr>
        <p:txBody>
          <a:bodyPr vert="horz" lIns="0" tIns="60949" rIns="0" bIns="60949" rtlCol="0" anchor="ctr"/>
          <a:lstStyle/>
          <a:p>
            <a:pPr algn="ctr" defTabSz="1218987"/>
            <a:fld id="{96E69268-9C8B-4EBF-A9EE-DC5DC2D48DC3}" type="slidenum">
              <a:rPr lang="en-US" sz="14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defTabSz="1218987"/>
              <a:t>18</a:t>
            </a:fld>
            <a:r>
              <a:rPr 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5E657FD7-D2CC-4AD5-A8E3-9F851E7BE73F}"/>
              </a:ext>
            </a:extLst>
          </p:cNvPr>
          <p:cNvSpPr txBox="1">
            <a:spLocks/>
          </p:cNvSpPr>
          <p:nvPr/>
        </p:nvSpPr>
        <p:spPr>
          <a:xfrm>
            <a:off x="609600" y="5292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Wniosek o umorzenie dla MŚP – sprawdź status wniosku</a:t>
            </a:r>
            <a:endParaRPr lang="en-IN" sz="2400" b="1" dirty="0">
              <a:solidFill>
                <a:srgbClr val="008364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C96809-BC5B-4102-A7FA-F50C2E50D6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65" y="348672"/>
            <a:ext cx="1120485" cy="360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E419333-CC20-431A-A6BC-C46D96E1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7" y="1272462"/>
            <a:ext cx="4324350" cy="28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13ACA30-FAE6-404B-BBF6-2C2311D68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665" y="1270398"/>
            <a:ext cx="4381500" cy="3990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C2AD5CB1-1124-4C5E-8AC5-A6F943AFB55A}"/>
              </a:ext>
            </a:extLst>
          </p:cNvPr>
          <p:cNvSpPr/>
          <p:nvPr/>
        </p:nvSpPr>
        <p:spPr>
          <a:xfrm>
            <a:off x="1532308" y="4416703"/>
            <a:ext cx="3462253" cy="1015663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z listy wniosku i kliknięciem myszą na wniosek, rozwinie się podstrona ze szczegółami statusu wniosku. Może też pojawić się komentarz w „Informacjach dodatkowych” zawierający dodatkowe informacje w sprawie wniosku. </a:t>
            </a:r>
          </a:p>
        </p:txBody>
      </p:sp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102E8748-51E8-4E62-BF36-EA0E997ED04E}"/>
              </a:ext>
            </a:extLst>
          </p:cNvPr>
          <p:cNvCxnSpPr/>
          <p:nvPr/>
        </p:nvCxnSpPr>
        <p:spPr>
          <a:xfrm rot="16200000" flipV="1">
            <a:off x="4187134" y="3383251"/>
            <a:ext cx="1258832" cy="808072"/>
          </a:xfrm>
          <a:prstGeom prst="bentConnector3">
            <a:avLst>
              <a:gd name="adj1" fmla="val 56757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1C7A6A73-085B-4BDA-9AFF-A34981C3BB4F}"/>
              </a:ext>
            </a:extLst>
          </p:cNvPr>
          <p:cNvCxnSpPr/>
          <p:nvPr/>
        </p:nvCxnSpPr>
        <p:spPr>
          <a:xfrm rot="5400000" flipH="1" flipV="1">
            <a:off x="4926220" y="3743006"/>
            <a:ext cx="1440299" cy="1064218"/>
          </a:xfrm>
          <a:prstGeom prst="bentConnector3">
            <a:avLst>
              <a:gd name="adj1" fmla="val -1675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trzałka: pięciokąt 24">
            <a:extLst>
              <a:ext uri="{FF2B5EF4-FFF2-40B4-BE49-F238E27FC236}">
                <a16:creationId xmlns:a16="http://schemas.microsoft.com/office/drawing/2014/main" id="{CEDDA9FD-0945-41C1-AD15-5B1F5AD5E444}"/>
              </a:ext>
            </a:extLst>
          </p:cNvPr>
          <p:cNvSpPr/>
          <p:nvPr/>
        </p:nvSpPr>
        <p:spPr>
          <a:xfrm>
            <a:off x="652132" y="4663931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4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41928" y="2224492"/>
            <a:ext cx="370420" cy="369080"/>
            <a:chOff x="823913" y="2190750"/>
            <a:chExt cx="438150" cy="436563"/>
          </a:xfrm>
          <a:solidFill>
            <a:schemeClr val="bg1"/>
          </a:solidFill>
        </p:grpSpPr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Rectangle: Rounded Corners 26">
            <a:extLst>
              <a:ext uri="{FF2B5EF4-FFF2-40B4-BE49-F238E27FC236}">
                <a16:creationId xmlns:a16="http://schemas.microsoft.com/office/drawing/2014/main" id="{260BA1DB-5066-4F80-ABD2-ABED0395C229}"/>
              </a:ext>
            </a:extLst>
          </p:cNvPr>
          <p:cNvSpPr/>
          <p:nvPr/>
        </p:nvSpPr>
        <p:spPr>
          <a:xfrm>
            <a:off x="632559" y="1587501"/>
            <a:ext cx="10926883" cy="3682998"/>
          </a:xfrm>
          <a:prstGeom prst="roundRect">
            <a:avLst>
              <a:gd name="adj" fmla="val 9369"/>
            </a:avLst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  <a:cs typeface="Calibri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Otrzymasz w bankowości elektronicznej propozycję PFR w zakresie wysokości subwencji finansowej podlegającej zwrotowi. Będzie to wstępnie uzupełniony formularz oświadczenia o rozliczeniu. Nie wszystkie pola formularza będą jednak uzupełnione, niektóre będą wymagały wypełnienia przez beneficjenta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Przeczytaj propozycję PFR dotyczącą rozliczenia</a:t>
            </a:r>
          </a:p>
          <a:p>
            <a:pPr marL="342900" indent="-3429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Wyjaśnij rozbieżności w rejestrach publicznych - jeżeli występują i dokonaj korekt</a:t>
            </a:r>
          </a:p>
          <a:p>
            <a:pPr marL="342900" indent="-3429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 dane, jeżeli są nieprawidłowe</a:t>
            </a:r>
          </a:p>
          <a:p>
            <a:pPr marL="342900" indent="-3429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i podaj spadek przychodów ze sprzedaży</a:t>
            </a:r>
          </a:p>
          <a:p>
            <a:pPr marL="342900" indent="-3429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Sprawdź/popraw kody PKD</a:t>
            </a:r>
          </a:p>
          <a:p>
            <a:pPr marL="342900" indent="-3429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Podpisz oświadczenie z wykorzystaniem narzędzi autoryzacyjnych w bankowości elektronicznej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2559" y="863751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Przed złożeniem oświadczenia o rozliczeniu: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9" name="Rectangle: Rounded Corners 26">
            <a:extLst>
              <a:ext uri="{FF2B5EF4-FFF2-40B4-BE49-F238E27FC236}">
                <a16:creationId xmlns:a16="http://schemas.microsoft.com/office/drawing/2014/main" id="{E1748697-6333-44CB-BF78-80E2EBDE3DA4}"/>
              </a:ext>
            </a:extLst>
          </p:cNvPr>
          <p:cNvSpPr/>
          <p:nvPr/>
        </p:nvSpPr>
        <p:spPr>
          <a:xfrm>
            <a:off x="722506" y="1497844"/>
            <a:ext cx="10746988" cy="3862312"/>
          </a:xfrm>
          <a:prstGeom prst="roundRect">
            <a:avLst>
              <a:gd name="adj" fmla="val 9369"/>
            </a:avLst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  <a:cs typeface="Calibri"/>
            </a:endParaRPr>
          </a:p>
          <a:p>
            <a:pPr>
              <a:spcAft>
                <a:spcPts val="600"/>
              </a:spcAft>
            </a:pPr>
            <a:r>
              <a:rPr lang="pl-P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Pamiętaj: </a:t>
            </a:r>
          </a:p>
          <a:p>
            <a:pPr>
              <a:spcAft>
                <a:spcPts val="1200"/>
              </a:spcAft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początku, po otrzymaniu tej propozycji PFR, będziesz mógł się z nią tylko zapoznać, co oznacza, że nie będziesz miał możliwości natychmiastowego podpisania tej wstępnej wersji oświadczenia o rozliczeniu i jego złożenia. Możliwość edytowania propozycji PFR uzyskasz dopiero od dnia, w którym zacznie biec termin na złożenie przez Ciebie oświadczenia o rozliczeniu subwencji. </a:t>
            </a:r>
          </a:p>
          <a:p>
            <a:pPr>
              <a:spcAft>
                <a:spcPts val="600"/>
              </a:spcAft>
            </a:pPr>
            <a:r>
              <a:rPr lang="pl-P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 złożeniem oświadczenia o rozliczeniu:</a:t>
            </a:r>
          </a:p>
          <a:p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Oświadczenie o rozliczeniu subwencji finansowej masz obowiązek złożyć nie wcześniej niż pierwszego dnia po upływie 12 miesięcy liczonych od dnia wypłacenia Ci subwencji finansowej oraz nie później niż w terminie 10 dni roboczych od upływu 12 miesięcy liczonych od dnia wypłacenia Ci subwencji finansowej.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864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Przed złożeniem oświadczenia o rozliczeniu: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9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88" y="328376"/>
            <a:ext cx="1120485" cy="360000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864000"/>
            <a:ext cx="10972801" cy="71108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defTabSz="1218987">
              <a:spcBef>
                <a:spcPct val="0"/>
              </a:spcBef>
              <a:buNone/>
              <a:defRPr sz="2000" b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Warunki umorzenia 100% subwencji finansowej</a:t>
            </a:r>
            <a:endParaRPr lang="en-IN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728784" y="1794698"/>
            <a:ext cx="10782432" cy="3708708"/>
            <a:chOff x="633600" y="1161081"/>
            <a:chExt cx="10782432" cy="3708708"/>
          </a:xfrm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6A8F9C03-8142-471E-BBAD-08B5C52A6C40}"/>
                </a:ext>
              </a:extLst>
            </p:cNvPr>
            <p:cNvSpPr/>
            <p:nvPr/>
          </p:nvSpPr>
          <p:spPr>
            <a:xfrm>
              <a:off x="633600" y="1161081"/>
              <a:ext cx="10782432" cy="37087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Clr>
                  <a:srgbClr val="CAD238"/>
                </a:buClr>
                <a:buFont typeface="Wingdings" panose="05000000000000000000" pitchFamily="2" charset="2"/>
                <a:buChar char="§"/>
              </a:pPr>
              <a:r>
                <a:rPr lang="pl-PL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Nieprzerwane prowadzenie działalności gospodarczej w każdym czasie od daty przyznania subwencji do daty wydania decyzji przez PFR</a:t>
              </a:r>
            </a:p>
            <a:p>
              <a:pPr marL="285750" indent="-285750">
                <a:spcAft>
                  <a:spcPts val="1800"/>
                </a:spcAft>
                <a:buClr>
                  <a:srgbClr val="CAD238"/>
                </a:buClr>
                <a:buFont typeface="Wingdings" panose="05000000000000000000" pitchFamily="2" charset="2"/>
                <a:buChar char="§"/>
              </a:pPr>
              <a:r>
                <a:rPr lang="pl-PL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Nieposiadanie statusu przedsiębiorstwa znajdującego się w trudnej sytuacji w rozumieniu art. 2 pkt 18 Rozporządzenia Pomocowego na dzień 31 grudnia 2019</a:t>
              </a:r>
            </a:p>
            <a:p>
              <a:pPr marL="285750" indent="-285750">
                <a:spcAft>
                  <a:spcPts val="1800"/>
                </a:spcAft>
                <a:buClr>
                  <a:srgbClr val="CAD238"/>
                </a:buClr>
                <a:buFont typeface="Wingdings" panose="05000000000000000000" pitchFamily="2" charset="2"/>
                <a:buChar char="§"/>
              </a:pPr>
              <a:r>
                <a:rPr lang="pl-PL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Działalność faktycznie wykonywana oraz ujawniona w CEIDG albo rejestrze przedsiębiorców KRS wg stanu na dzień 31 grudnia 2019 obejmuje co najmniej jeden ze wskazanych rodzajów działalności, sklasyfikowanych zgodnie z 54 kodami PKD</a:t>
              </a:r>
            </a:p>
            <a:p>
              <a:pPr marL="285750" indent="-285750">
                <a:spcAft>
                  <a:spcPts val="1800"/>
                </a:spcAft>
                <a:buClr>
                  <a:srgbClr val="CAD238"/>
                </a:buClr>
                <a:buFont typeface="Wingdings" panose="05000000000000000000" pitchFamily="2" charset="2"/>
                <a:buChar char="§"/>
              </a:pPr>
              <a:r>
                <a:rPr lang="pl-PL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Odnotowanie spadku przychodów ze sprzedaży o min. 30% w wybranym okresie:</a:t>
              </a:r>
            </a:p>
            <a:p>
              <a:pPr>
                <a:buClr>
                  <a:srgbClr val="CAD238"/>
                </a:buClr>
              </a:pPr>
              <a:r>
                <a:rPr lang="pl-PL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                                 1 kwietnia – 31 grudnia 2020 r. w stosunku do 1 kwietnia – 31 grudnia 2019 r.</a:t>
              </a:r>
            </a:p>
            <a:p>
              <a:pPr>
                <a:buClr>
                  <a:srgbClr val="CAD238"/>
                </a:buClr>
              </a:pPr>
              <a:r>
                <a:rPr lang="pl-PL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                     lub</a:t>
              </a:r>
            </a:p>
            <a:p>
              <a:pPr marL="0" lvl="1" algn="ctr">
                <a:buClr>
                  <a:srgbClr val="B61928"/>
                </a:buClr>
              </a:pPr>
              <a:r>
                <a:rPr lang="pl-PL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 października – 31 grudnia 2020 r. w stosunku do 1 października – 31 grudnia 2019 r. </a:t>
              </a:r>
            </a:p>
          </p:txBody>
        </p:sp>
        <p:sp>
          <p:nvSpPr>
            <p:cNvPr id="2" name="Pagon 1"/>
            <p:cNvSpPr/>
            <p:nvPr/>
          </p:nvSpPr>
          <p:spPr>
            <a:xfrm>
              <a:off x="1860705" y="4029740"/>
              <a:ext cx="350874" cy="180753"/>
            </a:xfrm>
            <a:prstGeom prst="chevron">
              <a:avLst/>
            </a:prstGeom>
            <a:solidFill>
              <a:srgbClr val="CAD238"/>
            </a:solidFill>
            <a:ln>
              <a:solidFill>
                <a:srgbClr val="00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6" name="Pagon 15"/>
            <p:cNvSpPr/>
            <p:nvPr/>
          </p:nvSpPr>
          <p:spPr>
            <a:xfrm>
              <a:off x="1871343" y="4556251"/>
              <a:ext cx="350874" cy="180753"/>
            </a:xfrm>
            <a:prstGeom prst="chevron">
              <a:avLst/>
            </a:prstGeom>
            <a:solidFill>
              <a:srgbClr val="CAD238"/>
            </a:solidFill>
            <a:ln>
              <a:solidFill>
                <a:srgbClr val="00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9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>
            <a:spLocks noChangeAspect="1"/>
          </p:cNvSpPr>
          <p:nvPr/>
        </p:nvSpPr>
        <p:spPr>
          <a:xfrm>
            <a:off x="1956392" y="1977657"/>
            <a:ext cx="8528089" cy="4032000"/>
          </a:xfrm>
          <a:prstGeom prst="rect">
            <a:avLst/>
          </a:prstGeom>
          <a:solidFill>
            <a:srgbClr val="CAD238"/>
          </a:solidFill>
          <a:ln>
            <a:solidFill>
              <a:srgbClr val="008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88" y="328376"/>
            <a:ext cx="1120485" cy="3600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BD9B85D-D299-4AE3-8CF0-48E5BED6B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883" y="2099070"/>
            <a:ext cx="8292554" cy="3780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33600" y="947226"/>
            <a:ext cx="11035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nie jesteś przedsiębiorcą uprawnionym do 100% umorzenia subwencji finansowej (dot. to przedsiębiorców prowadzących działalność gospodarcza w wymienionych w regulaminie PFR kodach PKD), to maksymalne umorzenie, na jakie możesz liczyć, wynosi 75% otrzymanej subwencji.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Warunki umorzenia subwencji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3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3600" y="450000"/>
            <a:ext cx="10972801" cy="436660"/>
          </a:xfrm>
          <a:prstGeom prst="rect">
            <a:avLst/>
          </a:prstGeom>
        </p:spPr>
        <p:txBody>
          <a:bodyPr/>
          <a:lstStyle/>
          <a:p>
            <a:r>
              <a:rPr lang="pl-PL" sz="2000" b="1" dirty="0">
                <a:solidFill>
                  <a:srgbClr val="008364"/>
                </a:solidFill>
              </a:rPr>
              <a:t>Wniosek o umorzenie dla MŚP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88" y="328376"/>
            <a:ext cx="1120485" cy="360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784327" y="1724299"/>
            <a:ext cx="3884546" cy="685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o Subwencję Tarcza 1.0 lub sprawdzić status Wniosku należy w menu bocznym wybrać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Tarcza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376264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7784327" y="3551733"/>
            <a:ext cx="3910837" cy="4875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o umorzenie Tarcza 1.0 przejdź do zakładki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umorzenia Tarcza 1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34" name="Łącznik łamany 33"/>
          <p:cNvCxnSpPr>
            <a:cxnSpLocks/>
          </p:cNvCxnSpPr>
          <p:nvPr/>
        </p:nvCxnSpPr>
        <p:spPr>
          <a:xfrm rot="5400000" flipH="1" flipV="1">
            <a:off x="6125577" y="2922668"/>
            <a:ext cx="1063064" cy="453660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A078B49E-A0CE-43C2-9287-2591E4091C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18985" y="1381377"/>
            <a:ext cx="5760720" cy="45993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1A4BB97-7C47-4DBC-A1DF-5963CB2CDD96}"/>
              </a:ext>
            </a:extLst>
          </p:cNvPr>
          <p:cNvSpPr txBox="1"/>
          <p:nvPr/>
        </p:nvSpPr>
        <p:spPr>
          <a:xfrm>
            <a:off x="7784327" y="5075225"/>
            <a:ext cx="3884546" cy="2769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wejść na Wniosek należy wcisnąć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Nowy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Wniosek”</a:t>
            </a:r>
            <a:r>
              <a:rPr lang="pl-PL" sz="1200" dirty="0">
                <a:solidFill>
                  <a:srgbClr val="008364"/>
                </a:solidFill>
              </a:rPr>
              <a:t>.</a:t>
            </a:r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A031FC41-3506-4ABE-B10D-66AF420A68EC}"/>
              </a:ext>
            </a:extLst>
          </p:cNvPr>
          <p:cNvSpPr>
            <a:spLocks noChangeAspect="1"/>
          </p:cNvSpPr>
          <p:nvPr/>
        </p:nvSpPr>
        <p:spPr>
          <a:xfrm>
            <a:off x="7784326" y="1084067"/>
            <a:ext cx="518400" cy="484608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" name="Strzałka: pięciokąt 5">
            <a:extLst>
              <a:ext uri="{FF2B5EF4-FFF2-40B4-BE49-F238E27FC236}">
                <a16:creationId xmlns:a16="http://schemas.microsoft.com/office/drawing/2014/main" id="{D085C821-3026-40A2-976E-77A3495A963F}"/>
              </a:ext>
            </a:extLst>
          </p:cNvPr>
          <p:cNvSpPr/>
          <p:nvPr/>
        </p:nvSpPr>
        <p:spPr>
          <a:xfrm>
            <a:off x="7784327" y="2911501"/>
            <a:ext cx="518425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7" name="Strzałka: pięciokąt 6">
            <a:extLst>
              <a:ext uri="{FF2B5EF4-FFF2-40B4-BE49-F238E27FC236}">
                <a16:creationId xmlns:a16="http://schemas.microsoft.com/office/drawing/2014/main" id="{398CE98C-70BD-42C3-9DA9-E14F042E751A}"/>
              </a:ext>
            </a:extLst>
          </p:cNvPr>
          <p:cNvSpPr/>
          <p:nvPr/>
        </p:nvSpPr>
        <p:spPr>
          <a:xfrm>
            <a:off x="7784327" y="4405517"/>
            <a:ext cx="518425" cy="395943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FB1738C2-C91E-4219-A57D-9A0BE0B1FDA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36768" y="1158948"/>
            <a:ext cx="5069818" cy="28803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: łamany 28">
            <a:extLst>
              <a:ext uri="{FF2B5EF4-FFF2-40B4-BE49-F238E27FC236}">
                <a16:creationId xmlns:a16="http://schemas.microsoft.com/office/drawing/2014/main" id="{D2D22B83-D563-43EC-99CF-25B4FFBADD26}"/>
              </a:ext>
            </a:extLst>
          </p:cNvPr>
          <p:cNvCxnSpPr/>
          <p:nvPr/>
        </p:nvCxnSpPr>
        <p:spPr>
          <a:xfrm rot="10800000">
            <a:off x="4157222" y="1799532"/>
            <a:ext cx="3552321" cy="1424168"/>
          </a:xfrm>
          <a:prstGeom prst="bentConnector3">
            <a:avLst/>
          </a:prstGeom>
          <a:ln w="63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03C4E1BC-D72F-4341-9AED-5C139D84B97E}"/>
              </a:ext>
            </a:extLst>
          </p:cNvPr>
          <p:cNvCxnSpPr/>
          <p:nvPr/>
        </p:nvCxnSpPr>
        <p:spPr>
          <a:xfrm rot="5400000">
            <a:off x="6870857" y="4698205"/>
            <a:ext cx="851768" cy="825603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137612" y="1305985"/>
            <a:ext cx="3884546" cy="9713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Formularz jest częściowo wypełniony przez PFR danymi z Umowy Subwencji Finansowej, danymi które uzyskał w trakcie trwania Umowy oraz z zewnętrznych baz np. US, ZUS.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7113552" y="2648124"/>
            <a:ext cx="3908606" cy="77373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Pola znajdujące się w ramkach można edytować.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sp>
        <p:nvSpPr>
          <p:cNvPr id="18" name="Strzałka: pięciokąt 17">
            <a:extLst>
              <a:ext uri="{FF2B5EF4-FFF2-40B4-BE49-F238E27FC236}">
                <a16:creationId xmlns:a16="http://schemas.microsoft.com/office/drawing/2014/main" id="{5B1B66FE-A1F9-45E3-B9D8-2892CA490597}"/>
              </a:ext>
            </a:extLst>
          </p:cNvPr>
          <p:cNvSpPr/>
          <p:nvPr/>
        </p:nvSpPr>
        <p:spPr>
          <a:xfrm>
            <a:off x="6455304" y="1713425"/>
            <a:ext cx="518425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20" name="Strzałka: pięciokąt 19">
            <a:extLst>
              <a:ext uri="{FF2B5EF4-FFF2-40B4-BE49-F238E27FC236}">
                <a16:creationId xmlns:a16="http://schemas.microsoft.com/office/drawing/2014/main" id="{A2FAC28E-0633-454D-A3AF-DD84ECA22F52}"/>
              </a:ext>
            </a:extLst>
          </p:cNvPr>
          <p:cNvSpPr/>
          <p:nvPr/>
        </p:nvSpPr>
        <p:spPr>
          <a:xfrm>
            <a:off x="6471269" y="2834171"/>
            <a:ext cx="518425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cxnSp>
        <p:nvCxnSpPr>
          <p:cNvPr id="30" name="Łącznik: łamany 29">
            <a:extLst>
              <a:ext uri="{FF2B5EF4-FFF2-40B4-BE49-F238E27FC236}">
                <a16:creationId xmlns:a16="http://schemas.microsoft.com/office/drawing/2014/main" id="{30F39FB7-0AA4-4A8F-8ABA-8AC32F74BA3B}"/>
              </a:ext>
            </a:extLst>
          </p:cNvPr>
          <p:cNvCxnSpPr/>
          <p:nvPr/>
        </p:nvCxnSpPr>
        <p:spPr>
          <a:xfrm rot="10800000">
            <a:off x="5121209" y="2350395"/>
            <a:ext cx="1917912" cy="1085970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34">
            <a:extLst>
              <a:ext uri="{FF2B5EF4-FFF2-40B4-BE49-F238E27FC236}">
                <a16:creationId xmlns:a16="http://schemas.microsoft.com/office/drawing/2014/main" id="{DC82BAB4-816A-4137-A1A2-822733961757}"/>
              </a:ext>
            </a:extLst>
          </p:cNvPr>
          <p:cNvSpPr/>
          <p:nvPr/>
        </p:nvSpPr>
        <p:spPr>
          <a:xfrm>
            <a:off x="7137611" y="5573286"/>
            <a:ext cx="3884546" cy="47301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kolejny ekran</a:t>
            </a:r>
          </a:p>
        </p:txBody>
      </p:sp>
      <p:sp>
        <p:nvSpPr>
          <p:cNvPr id="36" name="Strzałka: pięciokąt 35">
            <a:extLst>
              <a:ext uri="{FF2B5EF4-FFF2-40B4-BE49-F238E27FC236}">
                <a16:creationId xmlns:a16="http://schemas.microsoft.com/office/drawing/2014/main" id="{3A396133-C491-415F-851F-3104E6E12AD8}"/>
              </a:ext>
            </a:extLst>
          </p:cNvPr>
          <p:cNvSpPr/>
          <p:nvPr/>
        </p:nvSpPr>
        <p:spPr>
          <a:xfrm>
            <a:off x="6453967" y="4457700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C41E367-8EFA-4F9E-8A26-19434E493E6C}"/>
              </a:ext>
            </a:extLst>
          </p:cNvPr>
          <p:cNvSpPr/>
          <p:nvPr/>
        </p:nvSpPr>
        <p:spPr>
          <a:xfrm>
            <a:off x="7125582" y="4455871"/>
            <a:ext cx="3884546" cy="47884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Informacja do kiedy wniosek jest aktywny do edycji oraz kiedy może być wydana przez PFR decyzja umorzeniowa.</a:t>
            </a:r>
          </a:p>
        </p:txBody>
      </p:sp>
      <p:sp>
        <p:nvSpPr>
          <p:cNvPr id="24" name="Strzałka: pięciokąt 23">
            <a:extLst>
              <a:ext uri="{FF2B5EF4-FFF2-40B4-BE49-F238E27FC236}">
                <a16:creationId xmlns:a16="http://schemas.microsoft.com/office/drawing/2014/main" id="{C975280C-C22F-4AB3-827F-0A7730BC1A78}"/>
              </a:ext>
            </a:extLst>
          </p:cNvPr>
          <p:cNvSpPr/>
          <p:nvPr/>
        </p:nvSpPr>
        <p:spPr>
          <a:xfrm>
            <a:off x="6437985" y="5573286"/>
            <a:ext cx="518425" cy="396000"/>
          </a:xfrm>
          <a:prstGeom prst="homePlate">
            <a:avLst>
              <a:gd name="adj" fmla="val 38208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33FB7119-BF3D-4221-A96A-6A7AB0ADA28F}"/>
              </a:ext>
            </a:extLst>
          </p:cNvPr>
          <p:cNvCxnSpPr>
            <a:stCxn id="36" idx="1"/>
          </p:cNvCxnSpPr>
          <p:nvPr/>
        </p:nvCxnSpPr>
        <p:spPr>
          <a:xfrm flipH="1">
            <a:off x="5116953" y="4655700"/>
            <a:ext cx="1337014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D78B3C2B-2B00-4B04-B5DA-180FA8148757}"/>
              </a:ext>
            </a:extLst>
          </p:cNvPr>
          <p:cNvCxnSpPr>
            <a:stCxn id="24" idx="1"/>
          </p:cNvCxnSpPr>
          <p:nvPr/>
        </p:nvCxnSpPr>
        <p:spPr>
          <a:xfrm flipH="1">
            <a:off x="5116953" y="5771286"/>
            <a:ext cx="1321032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ECC9558D-934C-4470-96B2-CDA81F853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18" y="982925"/>
            <a:ext cx="4013835" cy="5120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8E4B03E5-72DA-4749-92F2-E9C9D93B117D}"/>
              </a:ext>
            </a:extLst>
          </p:cNvPr>
          <p:cNvCxnSpPr>
            <a:stCxn id="18" idx="0"/>
          </p:cNvCxnSpPr>
          <p:nvPr/>
        </p:nvCxnSpPr>
        <p:spPr>
          <a:xfrm rot="16200000" flipV="1">
            <a:off x="4858968" y="-43125"/>
            <a:ext cx="143704" cy="3369395"/>
          </a:xfrm>
          <a:prstGeom prst="bentConnector2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Obraz 25">
            <a:extLst>
              <a:ext uri="{FF2B5EF4-FFF2-40B4-BE49-F238E27FC236}">
                <a16:creationId xmlns:a16="http://schemas.microsoft.com/office/drawing/2014/main" id="{87124E9B-0C5F-44DA-AF03-BFDFA8CF4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268164" y="3840454"/>
            <a:ext cx="1657350" cy="139483"/>
          </a:xfrm>
          <a:prstGeom prst="rect">
            <a:avLst/>
          </a:prstGeom>
        </p:spPr>
      </p:pic>
      <p:cxnSp>
        <p:nvCxnSpPr>
          <p:cNvPr id="19" name="Łącznik: łamany 18">
            <a:extLst>
              <a:ext uri="{FF2B5EF4-FFF2-40B4-BE49-F238E27FC236}">
                <a16:creationId xmlns:a16="http://schemas.microsoft.com/office/drawing/2014/main" id="{9531F250-B0E9-4169-B222-AEE5BBB4DA34}"/>
              </a:ext>
            </a:extLst>
          </p:cNvPr>
          <p:cNvCxnSpPr/>
          <p:nvPr/>
        </p:nvCxnSpPr>
        <p:spPr>
          <a:xfrm rot="10800000" flipV="1">
            <a:off x="4122423" y="3646969"/>
            <a:ext cx="4957782" cy="269711"/>
          </a:xfrm>
          <a:prstGeom prst="bentConnector3">
            <a:avLst>
              <a:gd name="adj1" fmla="val -184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436660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MŚP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615609" y="1305985"/>
            <a:ext cx="520996" cy="26373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665228" y="2198057"/>
            <a:ext cx="567070" cy="98576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2612066" y="3269515"/>
            <a:ext cx="889590" cy="16685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2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DE26AB3F-9C6A-40A4-A65C-481667DA36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6177" y="1544250"/>
            <a:ext cx="5343823" cy="4314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id="{1BEE2730-0D6F-4C83-92B0-F5D0DD9FCB2C}"/>
              </a:ext>
            </a:extLst>
          </p:cNvPr>
          <p:cNvSpPr/>
          <p:nvPr/>
        </p:nvSpPr>
        <p:spPr>
          <a:xfrm>
            <a:off x="7279714" y="2359027"/>
            <a:ext cx="3843628" cy="1238801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odpowiedź.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Zaznaczenie przycisku „Nie”, będzie oznaczało, że firma nie jest aktywna w rozumieniu założeń programowych PFR. Wówczas 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zwrotu będzie wskazana przez PFR cała kwota otrzymanej subwencji finansowej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niezależnie od spełnienia innych kryteriów programowych.  </a:t>
            </a:r>
          </a:p>
        </p:txBody>
      </p:sp>
      <p:sp>
        <p:nvSpPr>
          <p:cNvPr id="42" name="Strzałka: pięciokąt 41">
            <a:extLst>
              <a:ext uri="{FF2B5EF4-FFF2-40B4-BE49-F238E27FC236}">
                <a16:creationId xmlns:a16="http://schemas.microsoft.com/office/drawing/2014/main" id="{C6D04775-5618-4C7F-B8B2-3569EF658C31}"/>
              </a:ext>
            </a:extLst>
          </p:cNvPr>
          <p:cNvSpPr/>
          <p:nvPr/>
        </p:nvSpPr>
        <p:spPr>
          <a:xfrm>
            <a:off x="6641208" y="2359027"/>
            <a:ext cx="518425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cxnSp>
        <p:nvCxnSpPr>
          <p:cNvPr id="5" name="Łącznik: łamany 4">
            <a:extLst>
              <a:ext uri="{FF2B5EF4-FFF2-40B4-BE49-F238E27FC236}">
                <a16:creationId xmlns:a16="http://schemas.microsoft.com/office/drawing/2014/main" id="{3D9289FE-8478-4E33-913F-40B41522767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13593" y="3827721"/>
            <a:ext cx="6794202" cy="839972"/>
          </a:xfrm>
          <a:prstGeom prst="bentConnector3">
            <a:avLst>
              <a:gd name="adj1" fmla="val 27621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436660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MŚP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6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970443" y="1504028"/>
            <a:ext cx="3920510" cy="138499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na dzień wypełniania wniosku wartości są inne niż wykazane przez PFR należy dokonać odpowiednich korekt. Na podstawie danych z ramek wyliczona zostanie wielkość umorzenia.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sp>
        <p:nvSpPr>
          <p:cNvPr id="16" name="Strzałka: pięciokąt 15">
            <a:extLst>
              <a:ext uri="{FF2B5EF4-FFF2-40B4-BE49-F238E27FC236}">
                <a16:creationId xmlns:a16="http://schemas.microsoft.com/office/drawing/2014/main" id="{F40FE375-042E-45A8-8741-384B36FFF0F3}"/>
              </a:ext>
            </a:extLst>
          </p:cNvPr>
          <p:cNvSpPr/>
          <p:nvPr/>
        </p:nvSpPr>
        <p:spPr>
          <a:xfrm>
            <a:off x="6376914" y="2248951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FB05574-7C40-4065-AFD7-29F7CEDA9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29" y="1036264"/>
            <a:ext cx="4549140" cy="463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053E287E-027E-4322-B157-6968DF17C61F}"/>
              </a:ext>
            </a:extLst>
          </p:cNvPr>
          <p:cNvCxnSpPr/>
          <p:nvPr/>
        </p:nvCxnSpPr>
        <p:spPr>
          <a:xfrm flipH="1">
            <a:off x="4391247" y="1509539"/>
            <a:ext cx="2241331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E3BE3F53-F7D9-498F-863C-F6F9DC714BE6}"/>
              </a:ext>
            </a:extLst>
          </p:cNvPr>
          <p:cNvCxnSpPr/>
          <p:nvPr/>
        </p:nvCxnSpPr>
        <p:spPr>
          <a:xfrm flipH="1" flipV="1">
            <a:off x="4391247" y="2304247"/>
            <a:ext cx="1728754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436660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MŚP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23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3A79"/>
      </a:accent1>
      <a:accent2>
        <a:srgbClr val="68C5B3"/>
      </a:accent2>
      <a:accent3>
        <a:srgbClr val="F3793C"/>
      </a:accent3>
      <a:accent4>
        <a:srgbClr val="E0466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1407</Words>
  <Application>Microsoft Office PowerPoint</Application>
  <PresentationFormat>Panoramiczny</PresentationFormat>
  <Paragraphs>150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Open Sans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Wniosek o umorzenie dla MŚP – czynności do wykonania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Derkowski</dc:creator>
  <cp:lastModifiedBy>Agnieszka Bilińska-Pelc</cp:lastModifiedBy>
  <cp:revision>302</cp:revision>
  <dcterms:created xsi:type="dcterms:W3CDTF">2021-01-14T09:22:23Z</dcterms:created>
  <dcterms:modified xsi:type="dcterms:W3CDTF">2021-05-07T08:49:35Z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BPSKATEGORIA">
    <vt:lpwstr>Ogolnodostepny</vt:lpwstr>
  </op:property>
  <op:property fmtid="{D5CDD505-2E9C-101B-9397-08002B2CF9AE}" pid="3" name="BPSClassifiedBy">
    <vt:lpwstr>BANK\michal.derkowski;Michał Derkowski</vt:lpwstr>
  </op:property>
  <op:property fmtid="{D5CDD505-2E9C-101B-9397-08002B2CF9AE}" pid="4" name="BPSClassificationDate">
    <vt:lpwstr>2021-01-14T10:23:22.9452595+01:00</vt:lpwstr>
  </op:property>
  <op:property fmtid="{D5CDD505-2E9C-101B-9397-08002B2CF9AE}" pid="5" name="BPSClassifiedBySID">
    <vt:lpwstr>BANK\S-1-5-21-2235066060-4034229115-1914166231-55116</vt:lpwstr>
  </op:property>
  <op:property fmtid="{D5CDD505-2E9C-101B-9397-08002B2CF9AE}" pid="6" name="BPSGRNItemId">
    <vt:lpwstr>GRN-1baa7a9a-0126-4a6e-8668-e73034d6217d</vt:lpwstr>
  </op:property>
  <op:property fmtid="{D5CDD505-2E9C-101B-9397-08002B2CF9AE}" pid="7" name="BPSHash">
    <vt:lpwstr>GvkhTKu36cvSCI49TB7pPlXLqZpWJVNidcHrsDR5Zfs=</vt:lpwstr>
  </op:property>
  <op:property fmtid="{D5CDD505-2E9C-101B-9397-08002B2CF9AE}" pid="8" name="BPSRefresh">
    <vt:lpwstr>False</vt:lpwstr>
  </op:property>
</op:Properties>
</file>