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4" r:id="rId3"/>
    <p:sldId id="258" r:id="rId4"/>
    <p:sldId id="263" r:id="rId5"/>
    <p:sldId id="296" r:id="rId6"/>
    <p:sldId id="264" r:id="rId7"/>
    <p:sldId id="287" r:id="rId8"/>
    <p:sldId id="288" r:id="rId9"/>
    <p:sldId id="266" r:id="rId10"/>
    <p:sldId id="267" r:id="rId11"/>
    <p:sldId id="268" r:id="rId12"/>
    <p:sldId id="269" r:id="rId13"/>
    <p:sldId id="295" r:id="rId14"/>
    <p:sldId id="270" r:id="rId15"/>
    <p:sldId id="271" r:id="rId16"/>
    <p:sldId id="272" r:id="rId17"/>
    <p:sldId id="273" r:id="rId18"/>
    <p:sldId id="292" r:id="rId19"/>
    <p:sldId id="29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Bilińska-Pelc" initials="AB" lastIdx="0" clrIdx="0">
    <p:extLst>
      <p:ext uri="{19B8F6BF-5375-455C-9EA6-DF929625EA0E}">
        <p15:presenceInfo xmlns:p15="http://schemas.microsoft.com/office/powerpoint/2012/main" userId="S-1-5-21-2235066060-4034229115-1914166231-7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46"/>
    <a:srgbClr val="FCFCFC"/>
    <a:srgbClr val="008364"/>
    <a:srgbClr val="A6A6A6"/>
    <a:srgbClr val="0C7492"/>
    <a:srgbClr val="B61928"/>
    <a:srgbClr val="CAD238"/>
    <a:srgbClr val="F3793C"/>
    <a:srgbClr val="3F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041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2021-05-07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48-8114-4C39-88DC-74CAB6B6BE7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67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rgbClr val="005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1165860"/>
            <a:ext cx="8534401" cy="37376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ROZLICZENIE SUBWENCJI PFR</a:t>
            </a:r>
          </a:p>
          <a:p>
            <a:r>
              <a:rPr lang="pl-PL" sz="4000" b="1" dirty="0"/>
              <a:t>WIOSEK O UMORZENIE</a:t>
            </a:r>
          </a:p>
          <a:p>
            <a:r>
              <a:rPr lang="pl-PL" sz="4000" b="1" dirty="0"/>
              <a:t>TARCZA 1.0 </a:t>
            </a:r>
          </a:p>
          <a:p>
            <a:r>
              <a:rPr lang="pl-PL" sz="4000" b="1" dirty="0"/>
              <a:t>DLA MIKROFIRM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3657598" y="4755028"/>
            <a:ext cx="8534402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34" y="492473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89" y="450180"/>
            <a:ext cx="1120485" cy="360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903228" y="1864598"/>
            <a:ext cx="1658679" cy="8573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24036" y="4473187"/>
            <a:ext cx="370420" cy="36908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" name="Obraz 26">
            <a:extLst>
              <a:ext uri="{FF2B5EF4-FFF2-40B4-BE49-F238E27FC236}">
                <a16:creationId xmlns:a16="http://schemas.microsoft.com/office/drawing/2014/main" id="{514AAD45-332A-4734-BDB7-828B0EEDA2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7836" y="1161081"/>
            <a:ext cx="5343525" cy="4983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BBBD9B45-527B-4929-9F7F-F4D5E98A7084}"/>
              </a:ext>
            </a:extLst>
          </p:cNvPr>
          <p:cNvSpPr/>
          <p:nvPr/>
        </p:nvSpPr>
        <p:spPr>
          <a:xfrm>
            <a:off x="7370026" y="3472935"/>
            <a:ext cx="3861326" cy="158581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rozwinąć listę i odnaleźć właściwy kod PKD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Odznaczyć właściwy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check-box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Wypełnić część dotyczącą spadku przychodów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FE779913-1191-49DD-8727-61F26D19E40A}"/>
              </a:ext>
            </a:extLst>
          </p:cNvPr>
          <p:cNvSpPr/>
          <p:nvPr/>
        </p:nvSpPr>
        <p:spPr>
          <a:xfrm>
            <a:off x="7347670" y="1370310"/>
            <a:ext cx="3883681" cy="1886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otrzymać dodatkowe 25% umorzenia powinny być spełnione łącznie trzy warunki: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Posiadać określony przez PFR kod PKD (54 kody)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naruszyć nakazów i zakazów w związku z COVID – 19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Osiągnąć spadek przychodów ze sprzedaży w wybranym okresie na poziomie co najmniej 30%.</a:t>
            </a: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77302" y="2322559"/>
            <a:ext cx="2382759" cy="85706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197AFC25-FBE1-45B9-9DA4-B61B582A98CA}"/>
              </a:ext>
            </a:extLst>
          </p:cNvPr>
          <p:cNvSpPr/>
          <p:nvPr/>
        </p:nvSpPr>
        <p:spPr>
          <a:xfrm>
            <a:off x="7347670" y="736427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cxnSp>
        <p:nvCxnSpPr>
          <p:cNvPr id="55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342290" y="1894067"/>
            <a:ext cx="3708894" cy="319251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>
            <a:off x="2766532" y="1755355"/>
            <a:ext cx="4293528" cy="1878143"/>
          </a:xfrm>
          <a:prstGeom prst="bentConnector3">
            <a:avLst>
              <a:gd name="adj1" fmla="val 153762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42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55551" y="2894319"/>
            <a:ext cx="7660739" cy="2250136"/>
          </a:xfrm>
          <a:prstGeom prst="bentConnector3">
            <a:avLst>
              <a:gd name="adj1" fmla="val -5378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98102" y="3805881"/>
            <a:ext cx="2053083" cy="213504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06977" y="4402409"/>
            <a:ext cx="2053083" cy="213504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az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53856F7-A3C9-4F73-8A12-A52DB11468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8287" y="1494189"/>
            <a:ext cx="550545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331091" y="2213078"/>
            <a:ext cx="4275310" cy="47352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podsumowaniu widać kwoty wyliczone z dwóch głównych części z których można otrzymać 75% kwoty umorzenia subwencji finansowej. </a:t>
            </a:r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5EC8FD60-F09B-453C-AEAD-F15135D33826}"/>
              </a:ext>
            </a:extLst>
          </p:cNvPr>
          <p:cNvSpPr/>
          <p:nvPr/>
        </p:nvSpPr>
        <p:spPr>
          <a:xfrm>
            <a:off x="7287794" y="1457495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83442975-0228-402D-969C-358B46F95462}"/>
              </a:ext>
            </a:extLst>
          </p:cNvPr>
          <p:cNvSpPr/>
          <p:nvPr/>
        </p:nvSpPr>
        <p:spPr>
          <a:xfrm>
            <a:off x="848287" y="5363811"/>
            <a:ext cx="2500969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1190625" y="4976354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3965002" y="5390078"/>
            <a:ext cx="2510227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331091" y="3738603"/>
            <a:ext cx="4307012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podstawie danych  wypełnionych w ramach poszczególnych części wniosku zostaje wyliczona kwota umorzenia subwencji finansowej.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331091" y="2975243"/>
            <a:ext cx="4275310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Wypełnienie części wniosku „umorzenie dodatkowe” umożliwia otrzymania umorzenia w 100%.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5861861" y="4985482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>
            <a:off x="4776952" y="2042043"/>
            <a:ext cx="2369590" cy="31535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6953" y="2539890"/>
            <a:ext cx="2358737" cy="396245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6953" y="3169570"/>
            <a:ext cx="2358737" cy="396245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40010" y="3808314"/>
            <a:ext cx="2358737" cy="396245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az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4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199934" y="1923168"/>
            <a:ext cx="4224812" cy="78778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42744747-0731-4CC8-8AAC-9DAD1A230030}"/>
              </a:ext>
            </a:extLst>
          </p:cNvPr>
          <p:cNvSpPr/>
          <p:nvPr/>
        </p:nvSpPr>
        <p:spPr>
          <a:xfrm>
            <a:off x="7196138" y="1233732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5F10FE-72BD-4CD8-A250-95706677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7" y="1183546"/>
            <a:ext cx="5695950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7199934" y="3047408"/>
            <a:ext cx="4224812" cy="86876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PFR.</a:t>
            </a:r>
          </a:p>
        </p:txBody>
      </p:sp>
      <p:cxnSp>
        <p:nvCxnSpPr>
          <p:cNvPr id="12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657600" y="2158407"/>
            <a:ext cx="3391786" cy="297713"/>
          </a:xfrm>
          <a:prstGeom prst="bentConnector3">
            <a:avLst>
              <a:gd name="adj1" fmla="val 16458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7199934" y="4428847"/>
            <a:ext cx="4224812" cy="6753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pół na NIE, nie będzie można przejść wniosku dalej, ponieważ brak spełnienia tych wymogów uniemożliwia umorzenie przez PFR subwencji.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20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>
            <a:off x="3817088" y="4242392"/>
            <a:ext cx="3232298" cy="297711"/>
          </a:xfrm>
          <a:prstGeom prst="bentConnector3">
            <a:avLst>
              <a:gd name="adj1" fmla="val 15132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817088" y="4997302"/>
            <a:ext cx="3232298" cy="556440"/>
          </a:xfrm>
          <a:prstGeom prst="bentConnector3">
            <a:avLst>
              <a:gd name="adj1" fmla="val 1381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738150" y="1109399"/>
            <a:ext cx="10425832" cy="148322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Przedsiębiorco jeśli nie złożyłeś do Banku w wymaganym terminie dokumentów potwierdzających Twoje umocowanie do zawarcia umowy subwencji finansowej , lub jeśli dostarczone dokumenty nie spełniły kryteriów  określonych przez PFR , będziesz zobowiązany do wypełnienia poniższego oświadczenia.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zaznaczysz pole na TAK – będzie to oznaczać, że jesteś w posiadaniu dokumentów potwierdzających Twoje umocowanie do zawarcia umowy subwencji finansowej – pełnomocnictwo  lub oświadczenie retrospektywne i/lub  wydruk z CEIDG, odpis z KRS. Dokumenty te należy dostarczyć do Banku niezwłocznie po wysłaniu oświadczenia do PFR.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Zaznaczenie pola na NIE uniemożliwi przejście wniosku dalej.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25" y="2782342"/>
            <a:ext cx="6793749" cy="1735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774352" y="4777963"/>
            <a:ext cx="10389630" cy="107394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rolników, niepublicznych szkół, placówek, zespołów (o których mowa w art. 182 ustawy Prawo oświatowe oraz inne formy wychowania przedszkolnego), niepublicznych uczelni, kościelnych osób prawnych i ich jednostek organizacyjnych, wystarczy jedynie wyplenienie takiego oświadczenia na TAK.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Podmioty te nie są zobowiązane do dostarczenia dokumentów potwierdzających umocowanie do Banku.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2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398A4DAD-DD50-417F-BF3C-5750369A524F}"/>
              </a:ext>
            </a:extLst>
          </p:cNvPr>
          <p:cNvSpPr/>
          <p:nvPr/>
        </p:nvSpPr>
        <p:spPr>
          <a:xfrm>
            <a:off x="7262278" y="1771538"/>
            <a:ext cx="3862905" cy="77373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dla odpowiedzi „TAK” rozwinie się pole do edycji, które należy wypełnić.</a:t>
            </a:r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F3D85FEB-EF2D-4163-A93C-624884975FD2}"/>
              </a:ext>
            </a:extLst>
          </p:cNvPr>
          <p:cNvSpPr/>
          <p:nvPr/>
        </p:nvSpPr>
        <p:spPr>
          <a:xfrm>
            <a:off x="7207453" y="1057120"/>
            <a:ext cx="647700" cy="521206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089220ED-0765-4495-BD0D-21BEDF3F4694}"/>
              </a:ext>
            </a:extLst>
          </p:cNvPr>
          <p:cNvCxnSpPr/>
          <p:nvPr/>
        </p:nvCxnSpPr>
        <p:spPr>
          <a:xfrm rot="10800000" flipV="1">
            <a:off x="923731" y="3168396"/>
            <a:ext cx="4973216" cy="146081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36449C8D-EFEF-4E47-BE0A-E4E937AA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8" y="1054291"/>
            <a:ext cx="5658233" cy="51600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398A4DAD-DD50-417F-BF3C-5750369A524F}"/>
              </a:ext>
            </a:extLst>
          </p:cNvPr>
          <p:cNvSpPr/>
          <p:nvPr/>
        </p:nvSpPr>
        <p:spPr>
          <a:xfrm>
            <a:off x="7263949" y="2946114"/>
            <a:ext cx="3861234" cy="148322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dokonania przekształcenia firmy rozwinie się pole do edycji.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NIP firmy sprzed przekształcenia jeśli na wniosku widnieje nowy NIP firmy po przekształceniu (slajd nr 7),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NIP firmy po przekształceniu jeśli na wniosku widnieje stary NIP firmy przed przekształceniem.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20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585097" y="2114710"/>
            <a:ext cx="3486197" cy="861131"/>
          </a:xfrm>
          <a:prstGeom prst="bentConnector3">
            <a:avLst>
              <a:gd name="adj1" fmla="val 1248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1669312" y="4347501"/>
            <a:ext cx="5401982" cy="885999"/>
          </a:xfrm>
          <a:prstGeom prst="bentConnector3">
            <a:avLst>
              <a:gd name="adj1" fmla="val 7289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96EB58D-722A-42FB-A69B-DB39B7D6828E}"/>
              </a:ext>
            </a:extLst>
          </p:cNvPr>
          <p:cNvSpPr/>
          <p:nvPr/>
        </p:nvSpPr>
        <p:spPr>
          <a:xfrm>
            <a:off x="6628005" y="1698650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A8971F8-02F5-4BE0-A427-E4EBBA4384B9}"/>
              </a:ext>
            </a:extLst>
          </p:cNvPr>
          <p:cNvSpPr/>
          <p:nvPr/>
        </p:nvSpPr>
        <p:spPr>
          <a:xfrm>
            <a:off x="6668543" y="2073941"/>
            <a:ext cx="4721925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pola są obowiązkowe i będą wykorzystywane przez PFR do wszelkiej komunikacji z Beneficjentem.</a:t>
            </a:r>
          </a:p>
        </p:txBody>
      </p:sp>
      <p:sp>
        <p:nvSpPr>
          <p:cNvPr id="28" name="Strzałka: pięciokąt 27">
            <a:extLst>
              <a:ext uri="{FF2B5EF4-FFF2-40B4-BE49-F238E27FC236}">
                <a16:creationId xmlns:a16="http://schemas.microsoft.com/office/drawing/2014/main" id="{5B698C91-DABA-4347-BA77-4BFC9843201A}"/>
              </a:ext>
            </a:extLst>
          </p:cNvPr>
          <p:cNvSpPr/>
          <p:nvPr/>
        </p:nvSpPr>
        <p:spPr>
          <a:xfrm>
            <a:off x="6668543" y="1010178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2727EEFB-02F0-4F25-A69C-8EE85877773F}"/>
              </a:ext>
            </a:extLst>
          </p:cNvPr>
          <p:cNvSpPr/>
          <p:nvPr/>
        </p:nvSpPr>
        <p:spPr>
          <a:xfrm>
            <a:off x="633600" y="5350194"/>
            <a:ext cx="2659994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6F882045-417C-467F-809B-780988C2C08F}"/>
              </a:ext>
            </a:extLst>
          </p:cNvPr>
          <p:cNvSpPr/>
          <p:nvPr/>
        </p:nvSpPr>
        <p:spPr>
          <a:xfrm>
            <a:off x="3598631" y="5350193"/>
            <a:ext cx="2547460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8BDB9A8-DA32-4F4D-962E-86A5311D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1021865"/>
            <a:ext cx="5512491" cy="3867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D5DDDA6C-670F-44D6-AB67-3C1979FC17AF}"/>
              </a:ext>
            </a:extLst>
          </p:cNvPr>
          <p:cNvSpPr/>
          <p:nvPr/>
        </p:nvSpPr>
        <p:spPr>
          <a:xfrm>
            <a:off x="6693567" y="2803009"/>
            <a:ext cx="4721925" cy="78778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25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>
            <a:off x="5784112" y="2073941"/>
            <a:ext cx="648588" cy="243784"/>
          </a:xfrm>
          <a:prstGeom prst="bentConnector3">
            <a:avLst>
              <a:gd name="adj1" fmla="val 1065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5758730" y="3196899"/>
            <a:ext cx="673971" cy="299802"/>
          </a:xfrm>
          <a:prstGeom prst="bentConnector3">
            <a:avLst>
              <a:gd name="adj1" fmla="val 1529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1190625" y="4976354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5447192" y="5020675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az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063C6AC8-EAF5-4698-8220-53AFE9A0B5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5772150" cy="335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6EBBBAD-40AA-4B18-B388-F8398E01346B}"/>
              </a:ext>
            </a:extLst>
          </p:cNvPr>
          <p:cNvSpPr/>
          <p:nvPr/>
        </p:nvSpPr>
        <p:spPr>
          <a:xfrm>
            <a:off x="7535399" y="1997839"/>
            <a:ext cx="4254012" cy="286232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Wyświetli się kwota umorzenia i wartość umorzenia w %.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Wygeneruje się dokument Oświadczenia o rozliczeniu w formacie PDF.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dokument zostanie on wyświetlony na ekranie i będzie zawierał dane z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Beneficjent uzna, że któreś dane na Oświadczeniu muszą zostać poprawione, może po wybraniu przycisku „Wróć” wejść we wniosek i dokonać korekty.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na wniosku są prawidłowe należy wybrać przycisk „Wyślij Wniosek”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0F18BC81-F1CF-4C97-9C34-C71D465DFD55}"/>
              </a:ext>
            </a:extLst>
          </p:cNvPr>
          <p:cNvSpPr/>
          <p:nvPr/>
        </p:nvSpPr>
        <p:spPr>
          <a:xfrm>
            <a:off x="633600" y="5486189"/>
            <a:ext cx="3356344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31" name="Strzałka: pięciokąt 30">
            <a:extLst>
              <a:ext uri="{FF2B5EF4-FFF2-40B4-BE49-F238E27FC236}">
                <a16:creationId xmlns:a16="http://schemas.microsoft.com/office/drawing/2014/main" id="{0F18DAFA-EED6-4B64-8C12-935E870BDA23}"/>
              </a:ext>
            </a:extLst>
          </p:cNvPr>
          <p:cNvSpPr/>
          <p:nvPr/>
        </p:nvSpPr>
        <p:spPr>
          <a:xfrm>
            <a:off x="7535399" y="126358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B73A8E85-7A82-4B90-8634-4BC79652E28C}"/>
              </a:ext>
            </a:extLst>
          </p:cNvPr>
          <p:cNvCxnSpPr/>
          <p:nvPr/>
        </p:nvCxnSpPr>
        <p:spPr>
          <a:xfrm rot="10800000" flipV="1">
            <a:off x="5135526" y="2167705"/>
            <a:ext cx="2062716" cy="745616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09F3068-AE21-44DA-BEC4-E1B4DCBDC557}"/>
              </a:ext>
            </a:extLst>
          </p:cNvPr>
          <p:cNvCxnSpPr/>
          <p:nvPr/>
        </p:nvCxnSpPr>
        <p:spPr>
          <a:xfrm rot="10800000" flipV="1">
            <a:off x="1943100" y="3105359"/>
            <a:ext cx="5340202" cy="799890"/>
          </a:xfrm>
          <a:prstGeom prst="bentConnector3">
            <a:avLst>
              <a:gd name="adj1" fmla="val 480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DE6549D4-2013-4BC1-81F1-2CD457F44301}"/>
              </a:ext>
            </a:extLst>
          </p:cNvPr>
          <p:cNvCxnSpPr/>
          <p:nvPr/>
        </p:nvCxnSpPr>
        <p:spPr>
          <a:xfrm rot="10800000">
            <a:off x="6210300" y="4505326"/>
            <a:ext cx="1073002" cy="273345"/>
          </a:xfrm>
          <a:prstGeom prst="bentConnector3">
            <a:avLst>
              <a:gd name="adj1" fmla="val 22254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AE878FCA-7D3C-496E-9CE1-0F564EF654F5}"/>
              </a:ext>
            </a:extLst>
          </p:cNvPr>
          <p:cNvCxnSpPr/>
          <p:nvPr/>
        </p:nvCxnSpPr>
        <p:spPr>
          <a:xfrm flipV="1">
            <a:off x="1067907" y="4778670"/>
            <a:ext cx="0" cy="6000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04977" y="2133389"/>
            <a:ext cx="2176573" cy="97197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2D72341B-6E74-472B-8A2E-83BA847A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2339"/>
            <a:ext cx="6153150" cy="1628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887D8A6F-2267-4E75-BFF7-7EB1DA583EBD}"/>
              </a:ext>
            </a:extLst>
          </p:cNvPr>
          <p:cNvSpPr/>
          <p:nvPr/>
        </p:nvSpPr>
        <p:spPr>
          <a:xfrm>
            <a:off x="7608047" y="1188603"/>
            <a:ext cx="4139194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Autoryzacji należy dokonać kodem SMS, który zostanie wysłany na numer telefonu podany we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autoryzacji Oświadczenie o rozliczeniu Oświadczenie zostanie przesłane do PFR.</a:t>
            </a:r>
          </a:p>
        </p:txBody>
      </p:sp>
      <p:sp>
        <p:nvSpPr>
          <p:cNvPr id="34" name="Strzałka: pięciokąt 33">
            <a:extLst>
              <a:ext uri="{FF2B5EF4-FFF2-40B4-BE49-F238E27FC236}">
                <a16:creationId xmlns:a16="http://schemas.microsoft.com/office/drawing/2014/main" id="{A4B66780-D60D-454C-9CE7-10E8B2EFE427}"/>
              </a:ext>
            </a:extLst>
          </p:cNvPr>
          <p:cNvSpPr/>
          <p:nvPr/>
        </p:nvSpPr>
        <p:spPr>
          <a:xfrm>
            <a:off x="6960347" y="118173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FCE11DC1-96C1-4981-AC46-F9DBC9722E22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>
            <a:off x="6873091" y="-157537"/>
            <a:ext cx="442750" cy="5166356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B0A13BE3-E200-42C4-B20C-12FB9C4DB0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600" y="3589257"/>
            <a:ext cx="56007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9C26714A-89C5-4E98-8A0D-AA9BC7253FB6}"/>
              </a:ext>
            </a:extLst>
          </p:cNvPr>
          <p:cNvSpPr/>
          <p:nvPr/>
        </p:nvSpPr>
        <p:spPr>
          <a:xfrm>
            <a:off x="7608047" y="3762520"/>
            <a:ext cx="4139194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Pojawi się potwierdzenie złożenia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trzałka: pięciokąt 14">
            <a:extLst>
              <a:ext uri="{FF2B5EF4-FFF2-40B4-BE49-F238E27FC236}">
                <a16:creationId xmlns:a16="http://schemas.microsoft.com/office/drawing/2014/main" id="{D9F37889-49AC-4E4C-B7B8-49CF7680EFC5}"/>
              </a:ext>
            </a:extLst>
          </p:cNvPr>
          <p:cNvSpPr/>
          <p:nvPr/>
        </p:nvSpPr>
        <p:spPr>
          <a:xfrm>
            <a:off x="7003534" y="3319772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D629B44-F710-4F5B-8823-EED0BEF09BBE}"/>
              </a:ext>
            </a:extLst>
          </p:cNvPr>
          <p:cNvCxnSpPr/>
          <p:nvPr/>
        </p:nvCxnSpPr>
        <p:spPr>
          <a:xfrm flipH="1">
            <a:off x="6372518" y="4124914"/>
            <a:ext cx="1235529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9C26714A-89C5-4E98-8A0D-AA9BC7253FB6}"/>
              </a:ext>
            </a:extLst>
          </p:cNvPr>
          <p:cNvSpPr/>
          <p:nvPr/>
        </p:nvSpPr>
        <p:spPr>
          <a:xfrm>
            <a:off x="609600" y="4894778"/>
            <a:ext cx="11137641" cy="98488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podpisaniem oświadczenia o rozliczeniu subwencji finansowej zweryfikuj jego treść. Sprawdź m.in. czy wszystkie wymagane pola dot. wyliczenia umorzenia subwencji finansowej zostały uzupełnione, a także czy dane zawarte w oświadczeniu są prawidłowe. 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Uzupełnij wymagane oświadczenia.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BAEA24-6344-4615-B350-EED0D523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65" y="348672"/>
            <a:ext cx="1120485" cy="36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2B278AA-C021-4CC1-B69B-D8E6D6B03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56" y="1161081"/>
            <a:ext cx="5436375" cy="435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B6473E6-3E99-48B3-9E33-CEBA9E66163B}"/>
              </a:ext>
            </a:extLst>
          </p:cNvPr>
          <p:cNvSpPr/>
          <p:nvPr/>
        </p:nvSpPr>
        <p:spPr>
          <a:xfrm>
            <a:off x="7608047" y="4017425"/>
            <a:ext cx="4139194" cy="46166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swojego wniosku należy użyć przycisk „Sprawdź status wniosku”.</a:t>
            </a:r>
          </a:p>
        </p:txBody>
      </p:sp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4E73A406-BACC-4BE1-ADBC-ACDF566654E8}"/>
              </a:ext>
            </a:extLst>
          </p:cNvPr>
          <p:cNvCxnSpPr/>
          <p:nvPr/>
        </p:nvCxnSpPr>
        <p:spPr>
          <a:xfrm rot="10800000" flipV="1">
            <a:off x="4922875" y="4635794"/>
            <a:ext cx="3094075" cy="435935"/>
          </a:xfrm>
          <a:prstGeom prst="bentConnector3">
            <a:avLst>
              <a:gd name="adj1" fmla="val 13574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: pięciokąt 10">
            <a:extLst>
              <a:ext uri="{FF2B5EF4-FFF2-40B4-BE49-F238E27FC236}">
                <a16:creationId xmlns:a16="http://schemas.microsoft.com/office/drawing/2014/main" id="{4F44A4E5-C1D7-42F0-B9CE-8B3A7CE668E8}"/>
              </a:ext>
            </a:extLst>
          </p:cNvPr>
          <p:cNvSpPr/>
          <p:nvPr/>
        </p:nvSpPr>
        <p:spPr>
          <a:xfrm>
            <a:off x="7608047" y="321777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4672FF1-9BB3-46A2-950F-B2ADF49354CF}"/>
              </a:ext>
            </a:extLst>
          </p:cNvPr>
          <p:cNvSpPr/>
          <p:nvPr/>
        </p:nvSpPr>
        <p:spPr>
          <a:xfrm>
            <a:off x="11102055" y="609695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fld id="{96E69268-9C8B-4EBF-A9EE-DC5DC2D48DC3}" type="slidenum">
              <a:rPr lang="en-US" sz="1400">
                <a:solidFill>
                  <a:prstClr val="white"/>
                </a:solidFill>
                <a:latin typeface="Open Sans" panose="020B0606030504020204"/>
              </a:rPr>
              <a:pPr/>
              <a:t>18</a:t>
            </a:fld>
            <a:r>
              <a:rPr lang="en-US" dirty="0">
                <a:solidFill>
                  <a:prstClr val="white"/>
                </a:solidFill>
              </a:rPr>
              <a:t> </a:t>
            </a:r>
            <a:endParaRPr lang="pl-PL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sprawdź status wniosku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4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8590301-F087-4E2E-AEAC-15BF443957F9}"/>
              </a:ext>
            </a:extLst>
          </p:cNvPr>
          <p:cNvSpPr/>
          <p:nvPr/>
        </p:nvSpPr>
        <p:spPr>
          <a:xfrm>
            <a:off x="11161049" y="6132703"/>
            <a:ext cx="39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6E69268-9C8B-4EBF-A9EE-DC5DC2D48DC3}" type="slidenum">
              <a:rPr lang="en-US" sz="1400" smtClean="0">
                <a:solidFill>
                  <a:prstClr val="white"/>
                </a:solidFill>
                <a:latin typeface="Open Sans" panose="020B0606030504020204"/>
              </a:rPr>
              <a:pPr/>
              <a:t>19</a:t>
            </a:fld>
            <a:r>
              <a:rPr lang="en-US" sz="1400" b="1" dirty="0">
                <a:solidFill>
                  <a:prstClr val="white"/>
                </a:solidFill>
                <a:latin typeface="Open Sans" panose="020B0606030504020204"/>
              </a:rPr>
              <a:t> </a:t>
            </a:r>
            <a:endParaRPr lang="pl-PL" sz="1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C96809-BC5B-4102-A7FA-F50C2E50D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65" y="348672"/>
            <a:ext cx="1120485" cy="36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E419333-CC20-431A-A6BC-C46D96E1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7" y="1169200"/>
            <a:ext cx="4324350" cy="28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13ACA30-FAE6-404B-BBF6-2C2311D6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43" y="1161081"/>
            <a:ext cx="4381500" cy="3990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2AD5CB1-1124-4C5E-8AC5-A6F943AFB55A}"/>
              </a:ext>
            </a:extLst>
          </p:cNvPr>
          <p:cNvSpPr/>
          <p:nvPr/>
        </p:nvSpPr>
        <p:spPr>
          <a:xfrm>
            <a:off x="778040" y="5012126"/>
            <a:ext cx="4139194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z listy wniosku i kliknięciem myszą na wniosek, rozwinie się podstrona ze szczegółami statusu wniosku. </a:t>
            </a:r>
          </a:p>
          <a:p>
            <a:pPr algn="just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też pojawić się komentarz w „Informacjach dodatkowych” zawierający dodatkowe informacje w sprawie wniosku. </a:t>
            </a: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102E8748-51E8-4E62-BF36-EA0E997ED04E}"/>
              </a:ext>
            </a:extLst>
          </p:cNvPr>
          <p:cNvCxnSpPr/>
          <p:nvPr/>
        </p:nvCxnSpPr>
        <p:spPr>
          <a:xfrm rot="5400000" flipH="1" flipV="1">
            <a:off x="670378" y="3469795"/>
            <a:ext cx="1783628" cy="947129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1C7A6A73-085B-4BDA-9AFF-A34981C3BB4F}"/>
              </a:ext>
            </a:extLst>
          </p:cNvPr>
          <p:cNvCxnSpPr/>
          <p:nvPr/>
        </p:nvCxnSpPr>
        <p:spPr>
          <a:xfrm rot="5400000" flipH="1" flipV="1">
            <a:off x="5104286" y="4277324"/>
            <a:ext cx="1369567" cy="1115700"/>
          </a:xfrm>
          <a:prstGeom prst="bentConnector3">
            <a:avLst>
              <a:gd name="adj1" fmla="val 9891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: pięciokąt 24">
            <a:extLst>
              <a:ext uri="{FF2B5EF4-FFF2-40B4-BE49-F238E27FC236}">
                <a16:creationId xmlns:a16="http://schemas.microsoft.com/office/drawing/2014/main" id="{CEDDA9FD-0945-41C1-AD15-5B1F5AD5E444}"/>
              </a:ext>
            </a:extLst>
          </p:cNvPr>
          <p:cNvSpPr/>
          <p:nvPr/>
        </p:nvSpPr>
        <p:spPr>
          <a:xfrm>
            <a:off x="373667" y="4313968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sprawdź status wniosku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722506" y="1652992"/>
            <a:ext cx="10746988" cy="4116913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Otrzymasz w bankowości elektronicznej propozycję PFR w zakresie wysokości subwencji finansowej podlegającej zwrotowi. Będzie to wstępnie uzupełniony formularz oświadczenia o rozliczeniu. Nie wszystkie pola formularza będą jednak uzupełnione, niektóre będą wymagały wypełnienia przez beneficjenta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Przeczytaj propozycję PFR dotyczącą rozliczenia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Wyjaśnij rozbieżności w rejestrach publicznych - jeżeli występują i dokonaj korekt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 dane, jeżeli są nieprawidłowe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i podaj spadek przychodów ze sprzedaży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Sprawdź/popraw kody PKD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Podpisz oświadczenie z wykorzystaniem narzędzi autoryzacyjnych w bankowości elektronicznej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2559" y="863751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Przed złożeniem oświadczenia o rozliczeniu: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756944" y="1641120"/>
            <a:ext cx="10724029" cy="3770294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algn="just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Pamiętaj: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początku, po otrzymaniu tej propozycji PFR, będziesz mógł się z nią tylko zapoznać, co oznacza, że nie będziesz miał możliwości natychmiastowego podpisania tej wstępnej wersji oświadczenia o rozliczeniu i jego złożenia. Możliwość edytowania propozycji PFR uzyskasz dopiero od dnia, w którym zacznie biec termin na złożenie przez Ciebie oświadczenia o rozliczeniu subwencji. </a:t>
            </a:r>
          </a:p>
          <a:p>
            <a:pPr algn="just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złożeniem oświadczenia o rozliczeniu: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o rozliczeniu subwencji finansowej masz obowiązek złożyć nie wcześniej niż pierwszego dnia po upływie 12 miesięcy liczonych od dnia wypłacenia Ci subwencji finansowej oraz nie później niż w terminie          10 dni roboczych od upływu 12 miesięcy liczonych od dnia wypłacenia Ci subwencji finansowej.</a:t>
            </a:r>
            <a:endParaRPr lang="pl-PL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2559" y="863751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Przed złożeniem oświadczenia o rozliczeniu: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56896" y="1476909"/>
            <a:ext cx="107824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Nieprzerwane prowadzenie działalności gospodarczej w każdym czasie od daty przyznania subwencji do daty wydania decyzji przez PFR.</a:t>
            </a:r>
          </a:p>
          <a:p>
            <a:pPr marL="285750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Nieposiadanie statusu przedsiębiorstwa znajdującego się w trudnej sytuacji w rozumieniu art. 2 pkt 18 Rozporządzenia Pomocowego na dzień 31 grudnia 2019. </a:t>
            </a:r>
          </a:p>
          <a:p>
            <a:pPr marL="285750" lvl="1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Działalność faktycznie wykonywana oraz ujawniona w CEIDG albo rejestrze przedsiębiorców KRS wg stanu na dzień                31 grudnia 2019 obejmuje co najmniej jeden ze wskazanych rodzajów działalności, sklasyfikowanych zgodnie z 54 kodami PKD.</a:t>
            </a:r>
          </a:p>
          <a:p>
            <a:pPr marL="285750" lvl="1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Odnotowanie spadku przychodów ze sprzedaży o min. 30% w wybranym okresie:</a:t>
            </a:r>
          </a:p>
          <a:p>
            <a:pPr marL="914400" lvl="3">
              <a:spcAft>
                <a:spcPts val="1200"/>
              </a:spcAft>
              <a:buClr>
                <a:srgbClr val="CAD238"/>
              </a:buClr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kwietnia – 31 </a:t>
            </a:r>
            <a:r>
              <a:rPr lang="pl-PL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grudnia 2020 </a:t>
            </a: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w stosunku do 1 kwietnia – 31 grudnia 2019 r.</a:t>
            </a:r>
          </a:p>
          <a:p>
            <a:pPr marL="457200" lvl="2">
              <a:spcAft>
                <a:spcPts val="1200"/>
              </a:spcAft>
              <a:buClr>
                <a:srgbClr val="CAD238"/>
              </a:buClr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</a:t>
            </a:r>
          </a:p>
          <a:p>
            <a:pPr marL="914400" lvl="3">
              <a:spcAft>
                <a:spcPts val="1200"/>
              </a:spcAft>
              <a:buClr>
                <a:srgbClr val="CAD238"/>
              </a:buClr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października – 31 grudnia 2020 r. w stosunku do 1 października – 31 grudnia 2019 r.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B3AFBE1-4DAD-4AEF-9C54-44D338A2CABA}"/>
              </a:ext>
            </a:extLst>
          </p:cNvPr>
          <p:cNvGrpSpPr/>
          <p:nvPr/>
        </p:nvGrpSpPr>
        <p:grpSpPr>
          <a:xfrm>
            <a:off x="1153809" y="4614600"/>
            <a:ext cx="324000" cy="324000"/>
            <a:chOff x="851429" y="2505504"/>
            <a:chExt cx="324000" cy="324000"/>
          </a:xfrm>
          <a:solidFill>
            <a:schemeClr val="bg1">
              <a:lumMod val="50000"/>
            </a:schemeClr>
          </a:solidFill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FC7075B6-F465-4A38-8273-93F568525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rostokąt 12">
              <a:extLst>
                <a:ext uri="{FF2B5EF4-FFF2-40B4-BE49-F238E27FC236}">
                  <a16:creationId xmlns:a16="http://schemas.microsoft.com/office/drawing/2014/main" id="{EB7C566B-B117-49BA-9E96-9BC0373A77A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DB3AFBE1-4DAD-4AEF-9C54-44D338A2CABA}"/>
              </a:ext>
            </a:extLst>
          </p:cNvPr>
          <p:cNvGrpSpPr/>
          <p:nvPr/>
        </p:nvGrpSpPr>
        <p:grpSpPr>
          <a:xfrm>
            <a:off x="1153809" y="5443793"/>
            <a:ext cx="324000" cy="324000"/>
            <a:chOff x="851429" y="2505504"/>
            <a:chExt cx="324000" cy="324000"/>
          </a:xfrm>
          <a:solidFill>
            <a:schemeClr val="bg1">
              <a:lumMod val="50000"/>
            </a:schemeClr>
          </a:solidFill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FC7075B6-F465-4A38-8273-93F568525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Prostokąt 12">
              <a:extLst>
                <a:ext uri="{FF2B5EF4-FFF2-40B4-BE49-F238E27FC236}">
                  <a16:creationId xmlns:a16="http://schemas.microsoft.com/office/drawing/2014/main" id="{EB7C566B-B117-49BA-9E96-9BC0373A77A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5977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864000"/>
            <a:ext cx="10972801" cy="71108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defTabSz="1218987">
              <a:spcBef>
                <a:spcPct val="0"/>
              </a:spcBef>
              <a:buNone/>
              <a:defRPr sz="2000" b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Warunki umorzenia 100% subwencji finansowej</a:t>
            </a:r>
            <a:endParaRPr lang="en-IN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5921" y="887664"/>
            <a:ext cx="10972800" cy="600487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pl-PL" sz="1800" dirty="0">
                <a:solidFill>
                  <a:srgbClr val="008364"/>
                </a:solidFill>
              </a:rPr>
              <a:t>Jeśli nie jesteś przedsiębiorcą uprawnionym do 100% umorzenia subwencji finansowej (dot. to przedsiębiorców prowadzących działalność gospodarcza w wymienionych w regulaminie PFR kodach PKD), to maksymalne umorzenie, na jakie możesz liczyć, wynosi 75% otrzymanej subwencji.</a:t>
            </a:r>
            <a:br>
              <a:rPr lang="pl-PL" sz="1800" dirty="0">
                <a:solidFill>
                  <a:srgbClr val="008364"/>
                </a:solidFill>
              </a:rPr>
            </a:br>
            <a:endParaRPr lang="en-IN" sz="1800" dirty="0">
              <a:solidFill>
                <a:srgbClr val="008364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Warunki umorzenia subwencji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4" y="2330023"/>
            <a:ext cx="9214233" cy="3456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488884" y="2004022"/>
            <a:ext cx="9208254" cy="388242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88" y="328376"/>
            <a:ext cx="1120485" cy="36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784327" y="1724299"/>
            <a:ext cx="3884546" cy="685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umorzenie Tarcza 1.0 lub sprawdzić status Wniosku należy w menu bocznym wybrać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Tarcza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784327" y="3551733"/>
            <a:ext cx="3910837" cy="4875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umorzenie Tarcza 1.0 przejdź do zakładki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umorzenia Tarcza 1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078B49E-A0CE-43C2-9287-2591E4091C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0300" y="1381377"/>
            <a:ext cx="5760720" cy="4599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1A4BB97-7C47-4DBC-A1DF-5963CB2CDD96}"/>
              </a:ext>
            </a:extLst>
          </p:cNvPr>
          <p:cNvSpPr txBox="1"/>
          <p:nvPr/>
        </p:nvSpPr>
        <p:spPr>
          <a:xfrm>
            <a:off x="7784327" y="5075225"/>
            <a:ext cx="3884546" cy="2769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wejść na Wniosek należy wcisnąć przycisk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Wniosek”</a:t>
            </a:r>
            <a:r>
              <a:rPr lang="pl-PL" sz="1200" dirty="0">
                <a:solidFill>
                  <a:srgbClr val="008364"/>
                </a:solidFill>
              </a:rPr>
              <a:t>.</a:t>
            </a:r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A031FC41-3506-4ABE-B10D-66AF420A68EC}"/>
              </a:ext>
            </a:extLst>
          </p:cNvPr>
          <p:cNvSpPr/>
          <p:nvPr/>
        </p:nvSpPr>
        <p:spPr>
          <a:xfrm>
            <a:off x="7784327" y="1084067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Strzałka: pięciokąt 5">
            <a:extLst>
              <a:ext uri="{FF2B5EF4-FFF2-40B4-BE49-F238E27FC236}">
                <a16:creationId xmlns:a16="http://schemas.microsoft.com/office/drawing/2014/main" id="{D085C821-3026-40A2-976E-77A3495A963F}"/>
              </a:ext>
            </a:extLst>
          </p:cNvPr>
          <p:cNvSpPr/>
          <p:nvPr/>
        </p:nvSpPr>
        <p:spPr>
          <a:xfrm>
            <a:off x="7784327" y="2911501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7" name="Strzałka: pięciokąt 6">
            <a:extLst>
              <a:ext uri="{FF2B5EF4-FFF2-40B4-BE49-F238E27FC236}">
                <a16:creationId xmlns:a16="http://schemas.microsoft.com/office/drawing/2014/main" id="{398CE98C-70BD-42C3-9DA9-E14F042E751A}"/>
              </a:ext>
            </a:extLst>
          </p:cNvPr>
          <p:cNvSpPr/>
          <p:nvPr/>
        </p:nvSpPr>
        <p:spPr>
          <a:xfrm>
            <a:off x="7784326" y="4538379"/>
            <a:ext cx="518425" cy="395943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FB1738C2-C91E-4219-A57D-9A0BE0B1FD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4470" y="1161080"/>
            <a:ext cx="7034027" cy="2878222"/>
          </a:xfrm>
          <a:prstGeom prst="bentConnector3">
            <a:avLst>
              <a:gd name="adj1" fmla="val 10215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: łamany 28">
            <a:extLst>
              <a:ext uri="{FF2B5EF4-FFF2-40B4-BE49-F238E27FC236}">
                <a16:creationId xmlns:a16="http://schemas.microsoft.com/office/drawing/2014/main" id="{D2D22B83-D563-43EC-99CF-25B4FFBADD26}"/>
              </a:ext>
            </a:extLst>
          </p:cNvPr>
          <p:cNvCxnSpPr/>
          <p:nvPr/>
        </p:nvCxnSpPr>
        <p:spPr>
          <a:xfrm rot="10800000">
            <a:off x="4109091" y="1806900"/>
            <a:ext cx="3552321" cy="1354285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03C4E1BC-D72F-4341-9AED-5C139D84B97E}"/>
              </a:ext>
            </a:extLst>
          </p:cNvPr>
          <p:cNvCxnSpPr/>
          <p:nvPr/>
        </p:nvCxnSpPr>
        <p:spPr>
          <a:xfrm rot="10800000" flipV="1">
            <a:off x="6611957" y="4685122"/>
            <a:ext cx="1097587" cy="95013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37612" y="1305985"/>
            <a:ext cx="3884546" cy="985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Formularz jest częściowo wypełniony przez PFR danymi z Umowy Subwencji Finansowej, danymi które uzyskał w trakcie trwania Umowy oraz z zewnętrznych baz np. US, ZUS.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113552" y="2765083"/>
            <a:ext cx="3908606" cy="78778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 znajdujące się w ramkach można edytować. </a:t>
            </a:r>
          </a:p>
          <a:p>
            <a:pPr algn="just"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530BB0D-B9FD-4E25-9D51-118F1D3425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7562" y="972185"/>
            <a:ext cx="3963035" cy="4913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5B1B66FE-A1F9-45E3-B9D8-2892CA490597}"/>
              </a:ext>
            </a:extLst>
          </p:cNvPr>
          <p:cNvSpPr/>
          <p:nvPr/>
        </p:nvSpPr>
        <p:spPr>
          <a:xfrm>
            <a:off x="6546744" y="1649628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A2FAC28E-0633-454D-A3AF-DD84ECA22F52}"/>
              </a:ext>
            </a:extLst>
          </p:cNvPr>
          <p:cNvSpPr/>
          <p:nvPr/>
        </p:nvSpPr>
        <p:spPr>
          <a:xfrm>
            <a:off x="6471269" y="2834171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F05732-E222-4D09-8B0E-00EEE3E49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85" y="4201425"/>
            <a:ext cx="1657350" cy="238125"/>
          </a:xfrm>
          <a:prstGeom prst="rect">
            <a:avLst/>
          </a:prstGeom>
        </p:spPr>
      </p:pic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BFEEB8A9-D9FE-420F-8BA4-C755F89F9F7E}"/>
              </a:ext>
            </a:extLst>
          </p:cNvPr>
          <p:cNvCxnSpPr>
            <a:stCxn id="18" idx="0"/>
          </p:cNvCxnSpPr>
          <p:nvPr/>
        </p:nvCxnSpPr>
        <p:spPr>
          <a:xfrm rot="16200000" flipV="1">
            <a:off x="4995887" y="-61442"/>
            <a:ext cx="240842" cy="3181298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: łamany 29">
            <a:extLst>
              <a:ext uri="{FF2B5EF4-FFF2-40B4-BE49-F238E27FC236}">
                <a16:creationId xmlns:a16="http://schemas.microsoft.com/office/drawing/2014/main" id="{30F39FB7-0AA4-4A8F-8ABA-8AC32F74BA3B}"/>
              </a:ext>
            </a:extLst>
          </p:cNvPr>
          <p:cNvCxnSpPr/>
          <p:nvPr/>
        </p:nvCxnSpPr>
        <p:spPr>
          <a:xfrm rot="10800000">
            <a:off x="5121209" y="2350395"/>
            <a:ext cx="1917912" cy="1085970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>
            <a:extLst>
              <a:ext uri="{FF2B5EF4-FFF2-40B4-BE49-F238E27FC236}">
                <a16:creationId xmlns:a16="http://schemas.microsoft.com/office/drawing/2014/main" id="{DC82BAB4-816A-4137-A1A2-822733961757}"/>
              </a:ext>
            </a:extLst>
          </p:cNvPr>
          <p:cNvSpPr/>
          <p:nvPr/>
        </p:nvSpPr>
        <p:spPr>
          <a:xfrm>
            <a:off x="7137611" y="5481846"/>
            <a:ext cx="3884546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sp>
        <p:nvSpPr>
          <p:cNvPr id="36" name="Strzałka: pięciokąt 35">
            <a:extLst>
              <a:ext uri="{FF2B5EF4-FFF2-40B4-BE49-F238E27FC236}">
                <a16:creationId xmlns:a16="http://schemas.microsoft.com/office/drawing/2014/main" id="{3A396133-C491-415F-851F-3104E6E12AD8}"/>
              </a:ext>
            </a:extLst>
          </p:cNvPr>
          <p:cNvSpPr/>
          <p:nvPr/>
        </p:nvSpPr>
        <p:spPr>
          <a:xfrm>
            <a:off x="6453967" y="4457700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98FAE0E0-CA3F-4E98-A2C4-89D92C799D74}"/>
              </a:ext>
            </a:extLst>
          </p:cNvPr>
          <p:cNvCxnSpPr>
            <a:stCxn id="12" idx="2"/>
          </p:cNvCxnSpPr>
          <p:nvPr/>
        </p:nvCxnSpPr>
        <p:spPr>
          <a:xfrm rot="5400000">
            <a:off x="6027592" y="1278122"/>
            <a:ext cx="765522" cy="5315004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0C41E367-8EFA-4F9E-8A26-19434E493E6C}"/>
              </a:ext>
            </a:extLst>
          </p:cNvPr>
          <p:cNvSpPr/>
          <p:nvPr/>
        </p:nvSpPr>
        <p:spPr>
          <a:xfrm>
            <a:off x="7125582" y="4455871"/>
            <a:ext cx="3884546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Informacja, do kiedy wniosek jest aktywny do edycji oraz kiedy może być wydana przez PFR decyzja umorzeniowa.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33FB7119-BF3D-4221-A96A-6A7AB0ADA28F}"/>
              </a:ext>
            </a:extLst>
          </p:cNvPr>
          <p:cNvCxnSpPr>
            <a:stCxn id="36" idx="1"/>
          </p:cNvCxnSpPr>
          <p:nvPr/>
        </p:nvCxnSpPr>
        <p:spPr>
          <a:xfrm flipH="1">
            <a:off x="5116953" y="4655700"/>
            <a:ext cx="1337014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78B3C2B-2B00-4B04-B5DA-180FA8148757}"/>
              </a:ext>
            </a:extLst>
          </p:cNvPr>
          <p:cNvCxnSpPr>
            <a:stCxn id="24" idx="1"/>
          </p:cNvCxnSpPr>
          <p:nvPr/>
        </p:nvCxnSpPr>
        <p:spPr>
          <a:xfrm flipH="1">
            <a:off x="5116954" y="5665417"/>
            <a:ext cx="1321032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17470" y="1305985"/>
            <a:ext cx="548640" cy="1665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2657608" y="2133680"/>
            <a:ext cx="54864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2567939" y="3236639"/>
            <a:ext cx="957719" cy="17442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C975280C-C22F-4AB3-827F-0A7730BC1A78}"/>
              </a:ext>
            </a:extLst>
          </p:cNvPr>
          <p:cNvSpPr/>
          <p:nvPr/>
        </p:nvSpPr>
        <p:spPr>
          <a:xfrm>
            <a:off x="6437986" y="5467417"/>
            <a:ext cx="518425" cy="396000"/>
          </a:xfrm>
          <a:prstGeom prst="homePlate">
            <a:avLst>
              <a:gd name="adj" fmla="val 38208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2612685" y="1812192"/>
            <a:ext cx="548640" cy="1665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2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DE26AB3F-9C6A-40A4-A65C-481667DA36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5423" y="1401943"/>
            <a:ext cx="5534025" cy="4314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1BEE2730-0D6F-4C83-92B0-F5D0DD9FCB2C}"/>
              </a:ext>
            </a:extLst>
          </p:cNvPr>
          <p:cNvSpPr/>
          <p:nvPr/>
        </p:nvSpPr>
        <p:spPr>
          <a:xfrm>
            <a:off x="7324530" y="2359027"/>
            <a:ext cx="3798811" cy="123880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Zaznaczenie przycisku „Nie”, będzie oznaczało, że firma nie jest aktywna w rozumieniu założeń programowych PFR. Wówczas do zwrotu będzie wskazana przez PFR cała kwota otrzymanej subwencji finansowej, niezależnie od spełnienia innych kryteriów programowych.  </a:t>
            </a:r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C6D04775-5618-4C7F-B8B2-3569EF658C31}"/>
              </a:ext>
            </a:extLst>
          </p:cNvPr>
          <p:cNvSpPr/>
          <p:nvPr/>
        </p:nvSpPr>
        <p:spPr>
          <a:xfrm>
            <a:off x="6641208" y="2359027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3D9289FE-8478-4E33-913F-40B415227671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5469901" y="775435"/>
            <a:ext cx="931643" cy="6576428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469625" y="2684551"/>
            <a:ext cx="3920510" cy="13849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na dzień wypełniania wniosku wartości są inne niż wykazane przez PFR, należy rozbieżności wyjaśnić w instytucjach zewnętrznych i  dokonać odpowiednich korekt we wniosku.</a:t>
            </a:r>
          </a:p>
          <a:p>
            <a:pPr algn="just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  <a:endParaRPr lang="pl-PL" sz="14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E3EF832-E64B-4BC4-BDD6-CDFBCB75B6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943" y="1565516"/>
            <a:ext cx="5286375" cy="3552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F40FE375-042E-45A8-8741-384B36FFF0F3}"/>
              </a:ext>
            </a:extLst>
          </p:cNvPr>
          <p:cNvSpPr/>
          <p:nvPr/>
        </p:nvSpPr>
        <p:spPr>
          <a:xfrm>
            <a:off x="6804837" y="234801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076CA03C-8ED4-41CB-923B-29C58EEFDDCA}"/>
              </a:ext>
            </a:extLst>
          </p:cNvPr>
          <p:cNvCxnSpPr>
            <a:stCxn id="2" idx="0"/>
          </p:cNvCxnSpPr>
          <p:nvPr/>
        </p:nvCxnSpPr>
        <p:spPr>
          <a:xfrm rot="16200000" flipV="1">
            <a:off x="6992559" y="247230"/>
            <a:ext cx="431544" cy="4443098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C0214264-7E97-41CE-9E82-62C42401B1C5}"/>
              </a:ext>
            </a:extLst>
          </p:cNvPr>
          <p:cNvCxnSpPr/>
          <p:nvPr/>
        </p:nvCxnSpPr>
        <p:spPr>
          <a:xfrm flipH="1">
            <a:off x="5095875" y="3162300"/>
            <a:ext cx="2283052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1399</Words>
  <Application>Microsoft Office PowerPoint</Application>
  <PresentationFormat>Panoramiczny</PresentationFormat>
  <Paragraphs>156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Jeśli nie jesteś przedsiębiorcą uprawnionym do 100% umorzenia subwencji finansowej (dot. to przedsiębiorców prowadzących działalność gospodarcza w wymienionych w regulaminie PFR kodach PKD), to maksymalne umorzenie, na jakie możesz liczyć, wynosi 75% otrzymanej subwencji. </vt:lpstr>
      <vt:lpstr>Wniosek o umorzenie dla MIKROFIRM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Agnieszka Bilińska-Pelc</cp:lastModifiedBy>
  <cp:revision>320</cp:revision>
  <dcterms:created xsi:type="dcterms:W3CDTF">2021-01-14T09:22:23Z</dcterms:created>
  <dcterms:modified xsi:type="dcterms:W3CDTF">2021-05-07T08:47:59Z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BPSKATEGORIA">
    <vt:lpwstr>Ogolnodostepny</vt:lpwstr>
  </op:property>
  <op:property fmtid="{D5CDD505-2E9C-101B-9397-08002B2CF9AE}" pid="3" name="BPSClassifiedBy">
    <vt:lpwstr>BANK\michal.derkowski;Michał Derkowski</vt:lpwstr>
  </op:property>
  <op:property fmtid="{D5CDD505-2E9C-101B-9397-08002B2CF9AE}" pid="4" name="BPSClassificationDate">
    <vt:lpwstr>2021-01-14T10:23:22.9452595+01:00</vt:lpwstr>
  </op:property>
  <op:property fmtid="{D5CDD505-2E9C-101B-9397-08002B2CF9AE}" pid="5" name="BPSClassifiedBySID">
    <vt:lpwstr>BANK\S-1-5-21-2235066060-4034229115-1914166231-55116</vt:lpwstr>
  </op:property>
  <op:property fmtid="{D5CDD505-2E9C-101B-9397-08002B2CF9AE}" pid="6" name="BPSGRNItemId">
    <vt:lpwstr>GRN-1baa7a9a-0126-4a6e-8668-e73034d6217d</vt:lpwstr>
  </op:property>
  <op:property fmtid="{D5CDD505-2E9C-101B-9397-08002B2CF9AE}" pid="7" name="BPSHash">
    <vt:lpwstr>GvkhTKu36cvSCI49TB7pPlXLqZpWJVNidcHrsDR5Zfs=</vt:lpwstr>
  </op:property>
  <op:property fmtid="{D5CDD505-2E9C-101B-9397-08002B2CF9AE}" pid="8" name="BPSRefresh">
    <vt:lpwstr>False</vt:lpwstr>
  </op:property>
</op:Properties>
</file>